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257" r:id="rId2"/>
    <p:sldId id="258" r:id="rId3"/>
    <p:sldId id="262" r:id="rId4"/>
    <p:sldId id="356" r:id="rId5"/>
    <p:sldId id="346" r:id="rId6"/>
    <p:sldId id="347" r:id="rId7"/>
    <p:sldId id="348" r:id="rId8"/>
    <p:sldId id="349" r:id="rId9"/>
    <p:sldId id="350" r:id="rId10"/>
    <p:sldId id="351" r:id="rId11"/>
    <p:sldId id="352" r:id="rId12"/>
    <p:sldId id="353" r:id="rId13"/>
    <p:sldId id="354" r:id="rId14"/>
    <p:sldId id="355" r:id="rId15"/>
    <p:sldId id="357" r:id="rId16"/>
    <p:sldId id="342" r:id="rId17"/>
    <p:sldId id="343" r:id="rId18"/>
    <p:sldId id="345" r:id="rId19"/>
    <p:sldId id="344"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77765"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1" tIns="46580" rIns="93161" bIns="465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1" tIns="46580" rIns="93161" bIns="46580" rtlCol="0"/>
          <a:lstStyle>
            <a:lvl1pPr algn="r" fontAlgn="auto">
              <a:spcBef>
                <a:spcPts val="0"/>
              </a:spcBef>
              <a:spcAft>
                <a:spcPts val="0"/>
              </a:spcAft>
              <a:defRPr sz="1200" smtClean="0">
                <a:latin typeface="+mn-lt"/>
                <a:cs typeface="+mn-cs"/>
              </a:defRPr>
            </a:lvl1pPr>
          </a:lstStyle>
          <a:p>
            <a:pPr>
              <a:defRPr/>
            </a:pPr>
            <a:fld id="{4A2A1D29-3C94-4A16-8D22-1C3307A3AE5E}" type="datetimeFigureOut">
              <a:rPr lang="en-US"/>
              <a:pPr>
                <a:defRPr/>
              </a:pPr>
              <a:t>1/9/2019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1" tIns="46580" rIns="93161" bIns="4658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1" tIns="46580" rIns="93161" bIns="46580" rtlCol="0" anchor="b"/>
          <a:lstStyle>
            <a:lvl1pPr algn="r" fontAlgn="auto">
              <a:spcBef>
                <a:spcPts val="0"/>
              </a:spcBef>
              <a:spcAft>
                <a:spcPts val="0"/>
              </a:spcAft>
              <a:defRPr sz="1200" smtClean="0">
                <a:latin typeface="+mn-lt"/>
                <a:cs typeface="+mn-cs"/>
              </a:defRPr>
            </a:lvl1pPr>
          </a:lstStyle>
          <a:p>
            <a:pPr>
              <a:defRPr/>
            </a:pPr>
            <a:fld id="{767BA073-9AEE-4092-8A74-E304C4D1805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1" tIns="46580" rIns="93161" bIns="465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61" tIns="46580" rIns="93161" bIns="46580" rtlCol="0"/>
          <a:lstStyle>
            <a:lvl1pPr algn="r" fontAlgn="auto">
              <a:spcBef>
                <a:spcPts val="0"/>
              </a:spcBef>
              <a:spcAft>
                <a:spcPts val="0"/>
              </a:spcAft>
              <a:defRPr sz="1200" smtClean="0">
                <a:latin typeface="+mn-lt"/>
                <a:cs typeface="+mn-cs"/>
              </a:defRPr>
            </a:lvl1pPr>
          </a:lstStyle>
          <a:p>
            <a:pPr>
              <a:defRPr/>
            </a:pPr>
            <a:fld id="{70D6AC1F-2584-47FD-810E-5258DC1BB259}" type="datetimeFigureOut">
              <a:rPr lang="en-US"/>
              <a:pPr>
                <a:defRPr/>
              </a:pPr>
              <a:t>1/9/2019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61" tIns="46580" rIns="93161" bIns="4658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1" tIns="46580" rIns="93161" bIns="4658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61" tIns="46580" rIns="93161" bIns="4658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61" tIns="46580" rIns="93161" bIns="46580" rtlCol="0" anchor="b"/>
          <a:lstStyle>
            <a:lvl1pPr algn="r" fontAlgn="auto">
              <a:spcBef>
                <a:spcPts val="0"/>
              </a:spcBef>
              <a:spcAft>
                <a:spcPts val="0"/>
              </a:spcAft>
              <a:defRPr sz="1200" smtClean="0">
                <a:latin typeface="+mn-lt"/>
                <a:cs typeface="+mn-cs"/>
              </a:defRPr>
            </a:lvl1pPr>
          </a:lstStyle>
          <a:p>
            <a:pPr>
              <a:defRPr/>
            </a:pPr>
            <a:fld id="{75AA475A-A3A1-406D-AFCB-0E8A1363FD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CCA217-A652-4EAA-91CD-B967103D9956}"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69A7F1-3C87-4480-8357-5A6DE94048BE}"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06F24EA7-8F4E-4DAE-B763-074B1FC57F93}" type="datetimeFigureOut">
              <a:rPr lang="en-US"/>
              <a:pPr>
                <a:defRPr/>
              </a:pPr>
              <a:t>1/9/2019</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1CA5068B-94B0-41D2-8E98-F70B963C6B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6CD98BD-23E9-4F69-B5EC-073F224F4F73}" type="datetimeFigureOut">
              <a:rPr lang="en-US"/>
              <a:pPr>
                <a:defRPr/>
              </a:pPr>
              <a:t>1/9/2019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87C247F-C9DA-4779-8CB5-BA8051DB34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0D52F1D-D2D8-4ADB-A5A6-6DC77FC736EE}" type="datetimeFigureOut">
              <a:rPr lang="en-US"/>
              <a:pPr>
                <a:defRPr/>
              </a:pPr>
              <a:t>1/9/2019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3125A8-DBEB-4BDF-AEBE-AFDCC3DE92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52933F8-6C5F-4F55-BD26-41EABE6CC3C7}" type="datetimeFigureOut">
              <a:rPr lang="en-US"/>
              <a:pPr>
                <a:defRPr/>
              </a:pPr>
              <a:t>1/9/2019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71D456C-C230-49F4-89D9-8F1710C8EA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D69FDD42-F9D7-4F3E-945C-B87EA0896D7E}" type="datetimeFigureOut">
              <a:rPr lang="en-US"/>
              <a:pPr>
                <a:defRPr/>
              </a:pPr>
              <a:t>1/9/2019</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E50357C3-16A9-435B-BDB6-698A6BF3DF6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748DE79-DAA5-4CAD-8EA2-74287FDF84D9}" type="datetimeFigureOut">
              <a:rPr lang="en-US"/>
              <a:pPr>
                <a:defRPr/>
              </a:pPr>
              <a:t>1/9/2019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92BDBCB-7E42-4D04-A53D-3287148CFA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EA51E3CA-8250-4EF3-8ED6-149BEE4C942E}" type="datetimeFigureOut">
              <a:rPr lang="en-US"/>
              <a:pPr>
                <a:defRPr/>
              </a:pPr>
              <a:t>1/9/2019</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1460B02-B71A-4019-B584-2F881D7743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66CAD41E-E95A-448F-BA51-BB49CAF4FBF8}" type="datetimeFigureOut">
              <a:rPr lang="en-US"/>
              <a:pPr>
                <a:defRPr/>
              </a:pPr>
              <a:t>1/9/2019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C982C37-8726-436E-BE39-3F0D3D3C3C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C75DF34-492C-42EC-B933-A499A675937A}" type="datetimeFigureOut">
              <a:rPr lang="en-US"/>
              <a:pPr>
                <a:defRPr/>
              </a:pPr>
              <a:t>1/9/2019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205E9DD-EBB4-4C54-9D70-AC818257EA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62962659-5DA3-464B-9AEB-AA1C83390FC4}" type="datetimeFigureOut">
              <a:rPr lang="en-US"/>
              <a:pPr>
                <a:defRPr/>
              </a:pPr>
              <a:t>1/9/2019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1C225FA-D134-41EC-AB61-449B2A218C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5E35439-1439-47EC-B0EB-F166401043AB}" type="datetimeFigureOut">
              <a:rPr lang="en-US"/>
              <a:pPr>
                <a:defRPr/>
              </a:pPr>
              <a:t>1/9/2019</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B5F81966-2D35-4865-A160-5981ADF053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15B91E5C-1EB3-47F0-BEBE-23EC6C5BA5BD}" type="datetimeFigureOut">
              <a:rPr lang="en-US"/>
              <a:pPr>
                <a:defRPr/>
              </a:pPr>
              <a:t>1/9/2019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BCE25A88-EB26-4E1C-B0D6-A86722A25C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0" r:id="rId2"/>
    <p:sldLayoutId id="2147483768" r:id="rId3"/>
    <p:sldLayoutId id="2147483761" r:id="rId4"/>
    <p:sldLayoutId id="2147483762" r:id="rId5"/>
    <p:sldLayoutId id="2147483763" r:id="rId6"/>
    <p:sldLayoutId id="2147483764" r:id="rId7"/>
    <p:sldLayoutId id="2147483769" r:id="rId8"/>
    <p:sldLayoutId id="2147483770" r:id="rId9"/>
    <p:sldLayoutId id="2147483765" r:id="rId10"/>
    <p:sldLayoutId id="2147483766"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295400" y="3200400"/>
            <a:ext cx="6400800" cy="1371600"/>
          </a:xfrm>
        </p:spPr>
        <p:txBody>
          <a:bodyPr/>
          <a:lstStyle/>
          <a:p>
            <a:r>
              <a:rPr lang="en-US" smtClean="0"/>
              <a:t>University of Benin, Edo state, Nigeria </a:t>
            </a:r>
          </a:p>
        </p:txBody>
      </p:sp>
      <p:sp>
        <p:nvSpPr>
          <p:cNvPr id="4" name="Slide Number Placeholder 3"/>
          <p:cNvSpPr>
            <a:spLocks noGrp="1"/>
          </p:cNvSpPr>
          <p:nvPr>
            <p:ph type="sldNum" sz="quarter" idx="12"/>
          </p:nvPr>
        </p:nvSpPr>
        <p:spPr/>
        <p:txBody>
          <a:bodyPr/>
          <a:lstStyle/>
          <a:p>
            <a:pPr>
              <a:defRPr/>
            </a:pPr>
            <a:fld id="{DBA0C4F3-0B64-4BA8-A080-03201950CF3D}" type="slidenum">
              <a:rPr lang="en-US"/>
              <a:pPr>
                <a:defRPr/>
              </a:pPr>
              <a:t>1</a:t>
            </a:fld>
            <a:endParaRPr lang="en-US" dirty="0"/>
          </a:p>
        </p:txBody>
      </p:sp>
      <p:sp>
        <p:nvSpPr>
          <p:cNvPr id="2" name="Title 1"/>
          <p:cNvSpPr>
            <a:spLocks noGrp="1"/>
          </p:cNvSpPr>
          <p:nvPr>
            <p:ph type="ctrTitle"/>
          </p:nvPr>
        </p:nvSpPr>
        <p:spPr>
          <a:xfrm>
            <a:off x="685800" y="1600200"/>
            <a:ext cx="7772400" cy="1470025"/>
          </a:xfrm>
        </p:spPr>
        <p:txBody>
          <a:bodyPr>
            <a:normAutofit fontScale="90000"/>
          </a:bodyPr>
          <a:lstStyle/>
          <a:p>
            <a:pPr fontAlgn="auto">
              <a:spcAft>
                <a:spcPts val="0"/>
              </a:spcAft>
              <a:defRPr/>
            </a:pPr>
            <a:r>
              <a:rPr dirty="0" smtClean="0"/>
              <a:t>CENTRE OF EXCELLENCE IN REPRODUCTIVE HEALTH INNOVATION (CERHI)</a:t>
            </a:r>
            <a:endParaRPr dirty="0"/>
          </a:p>
        </p:txBody>
      </p:sp>
      <p:sp>
        <p:nvSpPr>
          <p:cNvPr id="6" name="Subtitle 2"/>
          <p:cNvSpPr txBox="1">
            <a:spLocks/>
          </p:cNvSpPr>
          <p:nvPr/>
        </p:nvSpPr>
        <p:spPr>
          <a:xfrm>
            <a:off x="5334000" y="6096000"/>
            <a:ext cx="3505200" cy="381000"/>
          </a:xfrm>
          <a:prstGeom prst="rect">
            <a:avLst/>
          </a:prstGeom>
        </p:spPr>
        <p:txBody>
          <a:bodyPr>
            <a:normAutofit fontScale="77500" lnSpcReduction="20000"/>
          </a:bodyPr>
          <a:lstStyle/>
          <a:p>
            <a:pPr algn="ctr" fontAlgn="auto">
              <a:spcBef>
                <a:spcPts val="580"/>
              </a:spcBef>
              <a:spcAft>
                <a:spcPts val="0"/>
              </a:spcAft>
              <a:buClr>
                <a:schemeClr val="accent1"/>
              </a:buClr>
              <a:buSzPct val="85000"/>
              <a:buFont typeface="Wingdings 2"/>
              <a:buNone/>
              <a:defRPr/>
            </a:pPr>
            <a:r>
              <a:rPr lang="en-US" sz="2800" dirty="0">
                <a:solidFill>
                  <a:schemeClr val="tx2"/>
                </a:solidFill>
                <a:latin typeface="+mn-lt"/>
                <a:cs typeface="+mn-cs"/>
              </a:rPr>
              <a:t>ACE AWP Annex 2019</a:t>
            </a:r>
          </a:p>
        </p:txBody>
      </p:sp>
    </p:spTree>
  </p:cSld>
  <p:clrMapOvr>
    <a:masterClrMapping/>
  </p:clrMapOvr>
  <p:transition advTm="16620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628650" y="671513"/>
          <a:ext cx="8178800" cy="6014747"/>
        </p:xfrm>
        <a:graphic>
          <a:graphicData uri="http://schemas.openxmlformats.org/drawingml/2006/table">
            <a:tbl>
              <a:tblPr/>
              <a:tblGrid>
                <a:gridCol w="1343025"/>
                <a:gridCol w="2108200"/>
                <a:gridCol w="3121025"/>
                <a:gridCol w="1606550"/>
              </a:tblGrid>
              <a:tr h="1062264">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3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3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3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3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3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marT="48260" marB="4826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3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marT="48260" marB="4826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4514623">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 #2:  Excellence in education and research capacity and development impact</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DLI#2.8: Meeting milestones for improved learning and research environment specified in the Performance and Funding contracts </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2.8.1- Begin building CERHI center complex structure and upgrading of classroom by installation of modern classroom furniture and facilities </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2.8.2- Completion of building for CERHI center, purchase and installation of furniture in the CERHI complex with e-learning platform, video conferencing and furnishing for offices, seminar rooms and library</a:t>
                      </a: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Completed (100%) and verified as at April, 2018</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Completed (100%) and verified as at April, 2018</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628650" y="671513"/>
          <a:ext cx="8178800" cy="5740400"/>
        </p:xfrm>
        <a:graphic>
          <a:graphicData uri="http://schemas.openxmlformats.org/drawingml/2006/table">
            <a:tbl>
              <a:tblPr/>
              <a:tblGrid>
                <a:gridCol w="1343025"/>
                <a:gridCol w="2108200"/>
                <a:gridCol w="3540125"/>
                <a:gridCol w="1187450"/>
              </a:tblGrid>
              <a:tr h="860425">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2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2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4017963">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 #2:  Excellence in education and research capacity and development impact</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DLI#2.8: Meeting milestones for improved learning and research environment specified in the Performance and Funding contracts </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2.8.3- Purchase and installation of CERHI complex generator and laboratory equipment </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2.8.4- 100% completion of renovation of International student hostel and faculty guest house and purchase and installation of furniture and generator for the   International student hostel and faculty guest house to meet international standards.</a:t>
                      </a: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Completed (100%) and verified as at April, 2018</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0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0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Completed (100%) and verified as at Sept., 2018</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242888" y="854075"/>
          <a:ext cx="8564562" cy="4429125"/>
        </p:xfrm>
        <a:graphic>
          <a:graphicData uri="http://schemas.openxmlformats.org/drawingml/2006/table">
            <a:tbl>
              <a:tblPr firstRow="1" bandRow="1">
                <a:tableStyleId>{69012ECD-51FC-41F1-AA8D-1B2483CD663E}</a:tableStyleId>
              </a:tblPr>
              <a:tblGrid>
                <a:gridCol w="1615444"/>
                <a:gridCol w="2239060"/>
                <a:gridCol w="2822065"/>
                <a:gridCol w="1887993"/>
              </a:tblGrid>
              <a:tr h="951615">
                <a:tc>
                  <a:txBody>
                    <a:bodyPr/>
                    <a:lstStyle/>
                    <a:p>
                      <a:pPr marL="0" marR="0" algn="l">
                        <a:lnSpc>
                          <a:spcPct val="107000"/>
                        </a:lnSpc>
                        <a:spcBef>
                          <a:spcPts val="0"/>
                        </a:spcBef>
                        <a:spcAft>
                          <a:spcPts val="0"/>
                        </a:spcAft>
                        <a:tabLst>
                          <a:tab pos="-457200" algn="l"/>
                        </a:tabLst>
                      </a:pPr>
                      <a:r>
                        <a:rPr lang="en-US" sz="2200" dirty="0">
                          <a:effectLst/>
                        </a:rPr>
                        <a:t>Disbursement Linked Indicator</a:t>
                      </a:r>
                      <a:endParaRPr lang="en-US" sz="2200" b="1" dirty="0">
                        <a:effectLst/>
                        <a:latin typeface="+mn-lt"/>
                        <a:ea typeface="Times New Roman" panose="02020603050405020304" pitchFamily="18" charset="0"/>
                      </a:endParaRPr>
                    </a:p>
                  </a:txBody>
                  <a:tcPr marL="51442" marR="51442" marT="0" marB="0"/>
                </a:tc>
                <a:tc>
                  <a:txBody>
                    <a:bodyPr/>
                    <a:lstStyle/>
                    <a:p>
                      <a:pPr marL="0" marR="0" algn="l">
                        <a:lnSpc>
                          <a:spcPct val="107000"/>
                        </a:lnSpc>
                        <a:spcBef>
                          <a:spcPts val="0"/>
                        </a:spcBef>
                        <a:spcAft>
                          <a:spcPts val="0"/>
                        </a:spcAft>
                        <a:tabLst>
                          <a:tab pos="-457200" algn="l"/>
                        </a:tabLst>
                      </a:pPr>
                      <a:r>
                        <a:rPr lang="en-US" sz="2200" dirty="0">
                          <a:effectLst/>
                        </a:rPr>
                        <a:t>Action to be </a:t>
                      </a:r>
                      <a:r>
                        <a:rPr lang="en-US" sz="2200" dirty="0" smtClean="0">
                          <a:effectLst/>
                        </a:rPr>
                        <a:t>Completed</a:t>
                      </a:r>
                    </a:p>
                    <a:p>
                      <a:pPr marL="0" marR="0" algn="l">
                        <a:lnSpc>
                          <a:spcPct val="107000"/>
                        </a:lnSpc>
                        <a:spcBef>
                          <a:spcPts val="0"/>
                        </a:spcBef>
                        <a:spcAft>
                          <a:spcPts val="0"/>
                        </a:spcAft>
                        <a:tabLst>
                          <a:tab pos="-457200" algn="l"/>
                        </a:tabLst>
                      </a:pPr>
                      <a:r>
                        <a:rPr lang="en-US" sz="2200" dirty="0" smtClean="0">
                          <a:effectLst/>
                        </a:rPr>
                        <a:t>(2018 TARGET)</a:t>
                      </a:r>
                      <a:endParaRPr lang="en-US" sz="2200" b="1" dirty="0">
                        <a:effectLst/>
                        <a:latin typeface="+mn-lt"/>
                        <a:ea typeface="Times New Roman" panose="02020603050405020304" pitchFamily="18" charset="0"/>
                      </a:endParaRPr>
                    </a:p>
                  </a:txBody>
                  <a:tcPr marL="51442" marR="51442" marT="0" marB="0"/>
                </a:tc>
                <a:tc>
                  <a:txBody>
                    <a:bodyPr/>
                    <a:lstStyle/>
                    <a:p>
                      <a:pPr algn="l"/>
                      <a:r>
                        <a:rPr lang="en-US" sz="2200" dirty="0" smtClean="0"/>
                        <a:t>Achieved to date (2018)</a:t>
                      </a:r>
                      <a:endParaRPr lang="en-US" sz="2200" b="1" dirty="0" smtClean="0"/>
                    </a:p>
                  </a:txBody>
                  <a:tcPr marL="68589" marR="68589"/>
                </a:tc>
                <a:tc>
                  <a:txBody>
                    <a:bodyPr/>
                    <a:lstStyle/>
                    <a:p>
                      <a:pPr algn="l"/>
                      <a:r>
                        <a:rPr lang="en-US" sz="2200" dirty="0" smtClean="0"/>
                        <a:t>Comments</a:t>
                      </a:r>
                      <a:r>
                        <a:rPr lang="en-US" sz="2200" baseline="0" dirty="0" smtClean="0"/>
                        <a:t> </a:t>
                      </a:r>
                      <a:endParaRPr lang="en-US" sz="2200" b="1" dirty="0"/>
                    </a:p>
                  </a:txBody>
                  <a:tcPr marL="68589" marR="68589"/>
                </a:tc>
              </a:tr>
              <a:tr h="3166643">
                <a:tc>
                  <a:txBody>
                    <a:bodyPr/>
                    <a:lstStyle/>
                    <a:p>
                      <a:pPr marL="0" marR="0" algn="just">
                        <a:lnSpc>
                          <a:spcPct val="107000"/>
                        </a:lnSpc>
                        <a:spcBef>
                          <a:spcPts val="0"/>
                        </a:spcBef>
                        <a:spcAft>
                          <a:spcPts val="0"/>
                        </a:spcAft>
                        <a:tabLst>
                          <a:tab pos="-457200" algn="l"/>
                        </a:tabLst>
                      </a:pPr>
                      <a:r>
                        <a:rPr lang="en-US" sz="2200" kern="1200" dirty="0" smtClean="0">
                          <a:effectLst/>
                        </a:rPr>
                        <a:t>DLI#3 Timely, transparent  financial management</a:t>
                      </a:r>
                      <a:endParaRPr lang="en-US" sz="2200" dirty="0">
                        <a:effectLst/>
                        <a:latin typeface="+mn-lt"/>
                        <a:ea typeface="Times New Roman" panose="02020603050405020304" pitchFamily="18" charset="0"/>
                        <a:cs typeface="Times New Roman" panose="02020603050405020304" pitchFamily="18" charset="0"/>
                      </a:endParaRPr>
                    </a:p>
                  </a:txBody>
                  <a:tcPr marL="51442" marR="51442" marT="0" marB="0"/>
                </a:tc>
                <a:tc>
                  <a:txBody>
                    <a:bodyPr/>
                    <a:lstStyle/>
                    <a:p>
                      <a:pPr algn="just"/>
                      <a:r>
                        <a:rPr lang="en-US" sz="2200" kern="1200" dirty="0" smtClean="0">
                          <a:effectLst/>
                        </a:rPr>
                        <a:t>DLI#3.1: Timely withdrawal application </a:t>
                      </a:r>
                    </a:p>
                    <a:p>
                      <a:pPr algn="just"/>
                      <a:endParaRPr lang="en-US" sz="2200" kern="1200" dirty="0" smtClean="0">
                        <a:effectLst/>
                      </a:endParaRPr>
                    </a:p>
                    <a:p>
                      <a:pPr algn="just"/>
                      <a:r>
                        <a:rPr lang="en-US" sz="2200" kern="1200" dirty="0" smtClean="0">
                          <a:effectLst/>
                        </a:rPr>
                        <a:t>DLI#3.2: Functioning audit committee under the university </a:t>
                      </a:r>
                    </a:p>
                    <a:p>
                      <a:pPr algn="just"/>
                      <a:r>
                        <a:rPr lang="en-US" sz="2200" kern="1200" dirty="0" smtClean="0">
                          <a:effectLst/>
                        </a:rPr>
                        <a:t>Council</a:t>
                      </a:r>
                    </a:p>
                    <a:p>
                      <a:pPr algn="just"/>
                      <a:endParaRPr lang="en-US" sz="2200" kern="1200" dirty="0" smtClean="0">
                        <a:solidFill>
                          <a:schemeClr val="tx1"/>
                        </a:solidFill>
                        <a:effectLst/>
                        <a:latin typeface="+mn-lt"/>
                        <a:ea typeface="+mn-ea"/>
                        <a:cs typeface="+mn-cs"/>
                      </a:endParaRPr>
                    </a:p>
                  </a:txBody>
                  <a:tcPr marL="51442" marR="51442" marT="0" marB="0"/>
                </a:tc>
                <a:tc>
                  <a:txBody>
                    <a:bodyPr/>
                    <a:lstStyle/>
                    <a:p>
                      <a:pPr marL="0" marR="0" algn="just">
                        <a:lnSpc>
                          <a:spcPct val="107000"/>
                        </a:lnSpc>
                        <a:spcBef>
                          <a:spcPts val="0"/>
                        </a:spcBef>
                        <a:spcAft>
                          <a:spcPts val="0"/>
                        </a:spcAft>
                        <a:tabLst>
                          <a:tab pos="-457200" algn="l"/>
                        </a:tabLst>
                      </a:pPr>
                      <a:r>
                        <a:rPr lang="en-US" sz="2200" dirty="0" smtClean="0">
                          <a:effectLst/>
                        </a:rPr>
                        <a:t>Achieved and verified as at Sept., 2018</a:t>
                      </a:r>
                    </a:p>
                    <a:p>
                      <a:pPr marL="0" marR="0" algn="just">
                        <a:lnSpc>
                          <a:spcPct val="107000"/>
                        </a:lnSpc>
                        <a:spcBef>
                          <a:spcPts val="0"/>
                        </a:spcBef>
                        <a:spcAft>
                          <a:spcPts val="0"/>
                        </a:spcAft>
                        <a:tabLst>
                          <a:tab pos="-457200" algn="l"/>
                        </a:tabLst>
                      </a:pPr>
                      <a:endParaRPr lang="en-US" sz="2200" dirty="0" smtClean="0">
                        <a:effectLst/>
                      </a:endParaRPr>
                    </a:p>
                    <a:p>
                      <a:pPr marL="0" marR="0" algn="just">
                        <a:lnSpc>
                          <a:spcPct val="107000"/>
                        </a:lnSpc>
                        <a:spcBef>
                          <a:spcPts val="0"/>
                        </a:spcBef>
                        <a:spcAft>
                          <a:spcPts val="0"/>
                        </a:spcAft>
                        <a:tabLst>
                          <a:tab pos="-457200" algn="l"/>
                        </a:tabLst>
                      </a:pPr>
                      <a:endParaRPr lang="en-US" sz="2200" dirty="0" smtClean="0">
                        <a:effectLst/>
                      </a:endParaRPr>
                    </a:p>
                    <a:p>
                      <a:pPr marL="0" marR="0" algn="just">
                        <a:lnSpc>
                          <a:spcPct val="107000"/>
                        </a:lnSpc>
                        <a:spcBef>
                          <a:spcPts val="0"/>
                        </a:spcBef>
                        <a:spcAft>
                          <a:spcPts val="0"/>
                        </a:spcAft>
                        <a:tabLst>
                          <a:tab pos="-457200" algn="l"/>
                        </a:tabLst>
                      </a:pPr>
                      <a:endParaRPr lang="en-US" sz="2200" dirty="0" smtClean="0">
                        <a:effectLst/>
                      </a:endParaRPr>
                    </a:p>
                    <a:p>
                      <a:pPr marL="0" marR="0" lvl="0" indent="0" algn="just" defTabSz="914400" rtl="0" eaLnBrk="1" fontAlgn="auto" latinLnBrk="0" hangingPunct="1">
                        <a:lnSpc>
                          <a:spcPct val="107000"/>
                        </a:lnSpc>
                        <a:spcBef>
                          <a:spcPts val="0"/>
                        </a:spcBef>
                        <a:spcAft>
                          <a:spcPts val="0"/>
                        </a:spcAft>
                        <a:buClrTx/>
                        <a:buSzTx/>
                        <a:buFontTx/>
                        <a:buNone/>
                        <a:tabLst>
                          <a:tab pos="-457200" algn="l"/>
                        </a:tabLst>
                        <a:defRPr/>
                      </a:pPr>
                      <a:r>
                        <a:rPr lang="en-US" sz="2200" dirty="0" smtClean="0">
                          <a:effectLst/>
                        </a:rPr>
                        <a:t>Achieved and verified as at Sept., 2018</a:t>
                      </a:r>
                    </a:p>
                    <a:p>
                      <a:pPr marL="0" marR="0" algn="just">
                        <a:lnSpc>
                          <a:spcPct val="107000"/>
                        </a:lnSpc>
                        <a:spcBef>
                          <a:spcPts val="0"/>
                        </a:spcBef>
                        <a:spcAft>
                          <a:spcPts val="0"/>
                        </a:spcAft>
                        <a:tabLst>
                          <a:tab pos="-457200" algn="l"/>
                        </a:tabLst>
                      </a:pPr>
                      <a:endParaRPr lang="en-US" sz="2200" dirty="0">
                        <a:effectLst/>
                        <a:latin typeface="+mn-lt"/>
                        <a:ea typeface="Times New Roman" panose="02020603050405020304" pitchFamily="18" charset="0"/>
                        <a:cs typeface="Times New Roman" panose="02020603050405020304" pitchFamily="18" charset="0"/>
                      </a:endParaRPr>
                    </a:p>
                  </a:txBody>
                  <a:tcPr marL="51442" marR="51442" marT="0" marB="0"/>
                </a:tc>
                <a:tc>
                  <a:txBody>
                    <a:bodyPr/>
                    <a:lstStyle/>
                    <a:p>
                      <a:pPr algn="just"/>
                      <a:endParaRPr lang="en-US" sz="2200" kern="1200" dirty="0" smtClean="0">
                        <a:solidFill>
                          <a:srgbClr val="FF0000"/>
                        </a:solidFill>
                        <a:effectLst/>
                        <a:latin typeface="+mn-lt"/>
                        <a:ea typeface="+mn-ea"/>
                        <a:cs typeface="+mn-cs"/>
                      </a:endParaRPr>
                    </a:p>
                  </a:txBody>
                  <a:tcPr marL="51442" marR="51442"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242888" y="854075"/>
          <a:ext cx="8564562" cy="3758565"/>
        </p:xfrm>
        <a:graphic>
          <a:graphicData uri="http://schemas.openxmlformats.org/drawingml/2006/table">
            <a:tbl>
              <a:tblPr/>
              <a:tblGrid>
                <a:gridCol w="1616075"/>
                <a:gridCol w="2238375"/>
                <a:gridCol w="2822575"/>
                <a:gridCol w="1887537"/>
              </a:tblGrid>
              <a:tr h="882650">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2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2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1738313">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DLI#3 Timely, transparent financial management</a:t>
                      </a: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just" defTabSz="6858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DLI#3.3: Functioning Univ. internal audit unit</a:t>
                      </a:r>
                    </a:p>
                    <a:p>
                      <a:pPr marL="0" marR="0" lvl="0" indent="0" algn="just" defTabSz="6858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6858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DLI#3.4:Web </a:t>
                      </a:r>
                    </a:p>
                    <a:p>
                      <a:pPr marL="0" marR="0" lvl="0" indent="0" algn="just" defTabSz="6858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transparency on financial management</a:t>
                      </a: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Achieved </a:t>
                      </a:r>
                      <a:r>
                        <a:rPr lang="en-US" sz="2200" dirty="0" smtClean="0">
                          <a:effectLst/>
                        </a:rPr>
                        <a:t>and verified as at Sept., 2018</a:t>
                      </a: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 </a:t>
                      </a: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Achieved </a:t>
                      </a:r>
                      <a:r>
                        <a:rPr lang="en-US" sz="2200" dirty="0" smtClean="0">
                          <a:effectLst/>
                        </a:rPr>
                        <a:t>and verified as at Sept., 2018</a:t>
                      </a: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just" defTabSz="6858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endParaRPr>
                    </a:p>
                  </a:txBody>
                  <a:tcPr marL="51435" marR="51435"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242888" y="854075"/>
          <a:ext cx="8564563" cy="5380038"/>
        </p:xfrm>
        <a:graphic>
          <a:graphicData uri="http://schemas.openxmlformats.org/drawingml/2006/table">
            <a:tbl>
              <a:tblPr firstRow="1" bandRow="1">
                <a:tableStyleId>{69012ECD-51FC-41F1-AA8D-1B2483CD663E}</a:tableStyleId>
              </a:tblPr>
              <a:tblGrid>
                <a:gridCol w="1615444"/>
                <a:gridCol w="3673106"/>
                <a:gridCol w="1707562"/>
                <a:gridCol w="1568451"/>
              </a:tblGrid>
              <a:tr h="1432814">
                <a:tc>
                  <a:txBody>
                    <a:bodyPr/>
                    <a:lstStyle/>
                    <a:p>
                      <a:pPr marL="0" marR="0" algn="l">
                        <a:lnSpc>
                          <a:spcPct val="107000"/>
                        </a:lnSpc>
                        <a:spcBef>
                          <a:spcPts val="0"/>
                        </a:spcBef>
                        <a:spcAft>
                          <a:spcPts val="0"/>
                        </a:spcAft>
                        <a:tabLst>
                          <a:tab pos="-457200" algn="l"/>
                        </a:tabLst>
                      </a:pPr>
                      <a:r>
                        <a:rPr lang="en-US" sz="2200" dirty="0">
                          <a:effectLst/>
                        </a:rPr>
                        <a:t>Disbursement Linked Indicator</a:t>
                      </a:r>
                      <a:endParaRPr lang="en-US" sz="2200" b="1" dirty="0">
                        <a:effectLst/>
                        <a:latin typeface="+mn-lt"/>
                        <a:ea typeface="Times New Roman" panose="02020603050405020304" pitchFamily="18" charset="0"/>
                      </a:endParaRPr>
                    </a:p>
                  </a:txBody>
                  <a:tcPr marL="51442" marR="51442" marT="0" marB="0"/>
                </a:tc>
                <a:tc>
                  <a:txBody>
                    <a:bodyPr/>
                    <a:lstStyle/>
                    <a:p>
                      <a:pPr marL="0" marR="0" algn="l">
                        <a:lnSpc>
                          <a:spcPct val="107000"/>
                        </a:lnSpc>
                        <a:spcBef>
                          <a:spcPts val="0"/>
                        </a:spcBef>
                        <a:spcAft>
                          <a:spcPts val="0"/>
                        </a:spcAft>
                        <a:tabLst>
                          <a:tab pos="-457200" algn="l"/>
                        </a:tabLst>
                      </a:pPr>
                      <a:r>
                        <a:rPr lang="en-US" sz="2200" dirty="0">
                          <a:effectLst/>
                        </a:rPr>
                        <a:t>Action to be </a:t>
                      </a:r>
                      <a:r>
                        <a:rPr lang="en-US" sz="2200" dirty="0" smtClean="0">
                          <a:effectLst/>
                        </a:rPr>
                        <a:t>Completed</a:t>
                      </a:r>
                    </a:p>
                    <a:p>
                      <a:pPr marL="0" marR="0" algn="l">
                        <a:lnSpc>
                          <a:spcPct val="107000"/>
                        </a:lnSpc>
                        <a:spcBef>
                          <a:spcPts val="0"/>
                        </a:spcBef>
                        <a:spcAft>
                          <a:spcPts val="0"/>
                        </a:spcAft>
                        <a:tabLst>
                          <a:tab pos="-457200" algn="l"/>
                        </a:tabLst>
                      </a:pPr>
                      <a:r>
                        <a:rPr lang="en-US" sz="2200" dirty="0" smtClean="0">
                          <a:effectLst/>
                        </a:rPr>
                        <a:t>(2018 TARGET)</a:t>
                      </a:r>
                      <a:endParaRPr lang="en-US" sz="2200" b="1" dirty="0">
                        <a:effectLst/>
                        <a:latin typeface="+mn-lt"/>
                        <a:ea typeface="Times New Roman" panose="02020603050405020304" pitchFamily="18" charset="0"/>
                      </a:endParaRPr>
                    </a:p>
                  </a:txBody>
                  <a:tcPr marL="51442" marR="51442" marT="0" marB="0"/>
                </a:tc>
                <a:tc>
                  <a:txBody>
                    <a:bodyPr/>
                    <a:lstStyle/>
                    <a:p>
                      <a:pPr algn="l"/>
                      <a:r>
                        <a:rPr lang="en-US" sz="2200" dirty="0" smtClean="0"/>
                        <a:t>Achieved to date (2018)</a:t>
                      </a:r>
                      <a:endParaRPr lang="en-US" sz="2200" b="1" dirty="0" smtClean="0"/>
                    </a:p>
                  </a:txBody>
                  <a:tcPr marL="68589" marR="68589" marT="45728" marB="45728"/>
                </a:tc>
                <a:tc>
                  <a:txBody>
                    <a:bodyPr/>
                    <a:lstStyle/>
                    <a:p>
                      <a:pPr algn="l"/>
                      <a:r>
                        <a:rPr lang="en-US" sz="2200" dirty="0" smtClean="0"/>
                        <a:t>Comments</a:t>
                      </a:r>
                      <a:r>
                        <a:rPr lang="en-US" sz="2200" baseline="0" dirty="0" smtClean="0"/>
                        <a:t> </a:t>
                      </a:r>
                      <a:endParaRPr lang="en-US" sz="2200" b="1" dirty="0"/>
                    </a:p>
                  </a:txBody>
                  <a:tcPr marL="68589" marR="68589" marT="45728" marB="45728"/>
                </a:tc>
              </a:tr>
              <a:tr h="3947224">
                <a:tc>
                  <a:txBody>
                    <a:bodyPr/>
                    <a:lstStyle/>
                    <a:p>
                      <a:pPr marL="0" marR="0">
                        <a:lnSpc>
                          <a:spcPct val="107000"/>
                        </a:lnSpc>
                        <a:spcBef>
                          <a:spcPts val="0"/>
                        </a:spcBef>
                        <a:spcAft>
                          <a:spcPts val="0"/>
                        </a:spcAft>
                        <a:tabLst>
                          <a:tab pos="-457200" algn="l"/>
                        </a:tabLst>
                      </a:pPr>
                      <a:r>
                        <a:rPr lang="en-US" sz="2200" dirty="0">
                          <a:effectLst/>
                        </a:rPr>
                        <a:t>DLI#4 Timely and audited Procurement </a:t>
                      </a:r>
                      <a:endParaRPr lang="en-US" sz="2200" dirty="0">
                        <a:effectLst/>
                        <a:latin typeface="+mn-lt"/>
                        <a:ea typeface="Times New Roman" panose="02020603050405020304" pitchFamily="18" charset="0"/>
                      </a:endParaRPr>
                    </a:p>
                  </a:txBody>
                  <a:tcPr marL="51442" marR="51442" marT="0" marB="0"/>
                </a:tc>
                <a:tc>
                  <a:txBody>
                    <a:bodyPr/>
                    <a:lstStyle/>
                    <a:p>
                      <a:pPr marL="0" marR="0">
                        <a:lnSpc>
                          <a:spcPct val="107000"/>
                        </a:lnSpc>
                        <a:spcBef>
                          <a:spcPts val="0"/>
                        </a:spcBef>
                        <a:spcAft>
                          <a:spcPts val="0"/>
                        </a:spcAft>
                      </a:pPr>
                      <a:r>
                        <a:rPr lang="en-US" sz="2200" dirty="0">
                          <a:effectLst/>
                        </a:rPr>
                        <a:t>DLI# 4.1 Timely procurement audit</a:t>
                      </a:r>
                    </a:p>
                    <a:p>
                      <a:pPr marL="0" marR="0">
                        <a:lnSpc>
                          <a:spcPct val="107000"/>
                        </a:lnSpc>
                        <a:spcBef>
                          <a:spcPts val="0"/>
                        </a:spcBef>
                        <a:spcAft>
                          <a:spcPts val="0"/>
                        </a:spcAft>
                      </a:pPr>
                      <a:r>
                        <a:rPr lang="en-US" sz="2200" dirty="0">
                          <a:effectLst/>
                        </a:rPr>
                        <a:t> </a:t>
                      </a:r>
                    </a:p>
                    <a:p>
                      <a:pPr marL="0" marR="0">
                        <a:lnSpc>
                          <a:spcPct val="107000"/>
                        </a:lnSpc>
                        <a:spcBef>
                          <a:spcPts val="0"/>
                        </a:spcBef>
                        <a:spcAft>
                          <a:spcPts val="0"/>
                        </a:spcAft>
                      </a:pPr>
                      <a:r>
                        <a:rPr lang="en-US" sz="2200" dirty="0">
                          <a:effectLst/>
                        </a:rPr>
                        <a:t>DLI#4.2: Timely and Satisfactory Procurement Progress</a:t>
                      </a:r>
                      <a:endParaRPr lang="en-US" sz="2200" dirty="0">
                        <a:effectLst/>
                        <a:latin typeface="+mn-lt"/>
                        <a:ea typeface="Times New Roman" panose="02020603050405020304" pitchFamily="18" charset="0"/>
                      </a:endParaRPr>
                    </a:p>
                  </a:txBody>
                  <a:tcPr marL="51442" marR="51442" marT="0" marB="0"/>
                </a:tc>
                <a:tc>
                  <a:txBody>
                    <a:bodyPr/>
                    <a:lstStyle/>
                    <a:p>
                      <a:pPr marL="0" marR="0" algn="just">
                        <a:lnSpc>
                          <a:spcPct val="107000"/>
                        </a:lnSpc>
                        <a:spcBef>
                          <a:spcPts val="0"/>
                        </a:spcBef>
                        <a:spcAft>
                          <a:spcPts val="0"/>
                        </a:spcAft>
                        <a:tabLst>
                          <a:tab pos="-457200" algn="l"/>
                        </a:tabLst>
                      </a:pPr>
                      <a:r>
                        <a:rPr lang="en-US" sz="2200" dirty="0" smtClean="0">
                          <a:effectLst/>
                        </a:rPr>
                        <a:t>Achieved</a:t>
                      </a:r>
                    </a:p>
                    <a:p>
                      <a:pPr marL="0" marR="0" algn="just">
                        <a:lnSpc>
                          <a:spcPct val="107000"/>
                        </a:lnSpc>
                        <a:spcBef>
                          <a:spcPts val="0"/>
                        </a:spcBef>
                        <a:spcAft>
                          <a:spcPts val="0"/>
                        </a:spcAft>
                        <a:tabLst>
                          <a:tab pos="-457200" algn="l"/>
                        </a:tabLst>
                      </a:pPr>
                      <a:endParaRPr lang="en-US" sz="2200" dirty="0" smtClean="0">
                        <a:solidFill>
                          <a:srgbClr val="FF0000"/>
                        </a:solidFill>
                        <a:effectLst/>
                        <a:latin typeface="+mn-lt"/>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457200" algn="l"/>
                        </a:tabLst>
                      </a:pPr>
                      <a:endParaRPr lang="en-US" sz="2200" dirty="0" smtClean="0">
                        <a:solidFill>
                          <a:srgbClr val="FF0000"/>
                        </a:solidFill>
                        <a:effectLst/>
                        <a:latin typeface="+mn-lt"/>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457200" algn="l"/>
                        </a:tabLst>
                      </a:pPr>
                      <a:r>
                        <a:rPr lang="en-US" sz="2000" dirty="0" smtClean="0">
                          <a:solidFill>
                            <a:schemeClr val="tx1"/>
                          </a:solidFill>
                          <a:effectLst/>
                          <a:latin typeface="+mn-lt"/>
                          <a:ea typeface="Times New Roman" panose="02020603050405020304" pitchFamily="18" charset="0"/>
                          <a:cs typeface="Times New Roman" panose="02020603050405020304" pitchFamily="18" charset="0"/>
                        </a:rPr>
                        <a:t>Funds on this</a:t>
                      </a:r>
                      <a:r>
                        <a:rPr lang="en-US" sz="2000" baseline="0" dirty="0" smtClean="0">
                          <a:solidFill>
                            <a:schemeClr val="tx1"/>
                          </a:solidFill>
                          <a:effectLst/>
                          <a:latin typeface="+mn-lt"/>
                          <a:ea typeface="Times New Roman" panose="02020603050405020304" pitchFamily="18" charset="0"/>
                          <a:cs typeface="Times New Roman" panose="02020603050405020304" pitchFamily="18" charset="0"/>
                        </a:rPr>
                        <a:t> DLI has been reallocated to other DLIs</a:t>
                      </a:r>
                      <a:endParaRPr lang="en-US" sz="2000" dirty="0">
                        <a:solidFill>
                          <a:schemeClr val="tx1"/>
                        </a:solidFill>
                        <a:effectLst/>
                        <a:latin typeface="+mn-lt"/>
                        <a:ea typeface="Times New Roman" panose="02020603050405020304" pitchFamily="18" charset="0"/>
                        <a:cs typeface="Times New Roman" panose="02020603050405020304" pitchFamily="18" charset="0"/>
                      </a:endParaRPr>
                    </a:p>
                  </a:txBody>
                  <a:tcPr marL="51442" marR="51442" marT="0" marB="0"/>
                </a:tc>
                <a:tc>
                  <a:txBody>
                    <a:bodyPr/>
                    <a:lstStyle/>
                    <a:p>
                      <a:pPr marL="0" marR="0">
                        <a:lnSpc>
                          <a:spcPct val="107000"/>
                        </a:lnSpc>
                        <a:spcBef>
                          <a:spcPts val="0"/>
                        </a:spcBef>
                        <a:spcAft>
                          <a:spcPts val="0"/>
                        </a:spcAft>
                        <a:tabLst>
                          <a:tab pos="-457200" algn="l"/>
                        </a:tabLst>
                      </a:pPr>
                      <a:endParaRPr lang="en-US" sz="2200" dirty="0">
                        <a:solidFill>
                          <a:srgbClr val="FF0000"/>
                        </a:solidFill>
                        <a:effectLst/>
                        <a:latin typeface="+mn-lt"/>
                        <a:ea typeface="Times New Roman" panose="02020603050405020304" pitchFamily="18" charset="0"/>
                      </a:endParaRPr>
                    </a:p>
                  </a:txBody>
                  <a:tcPr marL="51442" marR="51442"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smtClean="0"/>
              <a:t>CERHI FUNDS UTILIZATION</a:t>
            </a:r>
          </a:p>
        </p:txBody>
      </p:sp>
      <p:graphicFrame>
        <p:nvGraphicFramePr>
          <p:cNvPr id="5" name="Content Placeholder 4"/>
          <p:cNvGraphicFramePr>
            <a:graphicFrameLocks noGrp="1"/>
          </p:cNvGraphicFramePr>
          <p:nvPr>
            <p:ph sz="quarter" idx="1"/>
          </p:nvPr>
        </p:nvGraphicFramePr>
        <p:xfrm>
          <a:off x="914400" y="1447800"/>
          <a:ext cx="7772400" cy="4419600"/>
        </p:xfrm>
        <a:graphic>
          <a:graphicData uri="http://schemas.openxmlformats.org/drawingml/2006/table">
            <a:tbl>
              <a:tblPr firstRow="1" bandRow="1">
                <a:tableStyleId>{5C22544A-7EE6-4342-B048-85BDC9FD1C3A}</a:tableStyleId>
              </a:tblPr>
              <a:tblGrid>
                <a:gridCol w="609600"/>
                <a:gridCol w="4267200"/>
                <a:gridCol w="2895600"/>
              </a:tblGrid>
              <a:tr h="370840">
                <a:tc>
                  <a:txBody>
                    <a:bodyPr/>
                    <a:lstStyle/>
                    <a:p>
                      <a:r>
                        <a:rPr lang="en-US" dirty="0" smtClean="0"/>
                        <a:t>S/N</a:t>
                      </a:r>
                      <a:endParaRPr lang="en-US" dirty="0"/>
                    </a:p>
                  </a:txBody>
                  <a:tcPr/>
                </a:tc>
                <a:tc>
                  <a:txBody>
                    <a:bodyPr/>
                    <a:lstStyle/>
                    <a:p>
                      <a:r>
                        <a:rPr lang="en-US" dirty="0" smtClean="0"/>
                        <a:t>DESCRIPTION</a:t>
                      </a:r>
                      <a:endParaRPr lang="en-US" dirty="0"/>
                    </a:p>
                  </a:txBody>
                  <a:tcPr/>
                </a:tc>
                <a:tc>
                  <a:txBody>
                    <a:bodyPr/>
                    <a:lstStyle/>
                    <a:p>
                      <a:r>
                        <a:rPr lang="en-US" dirty="0" smtClean="0"/>
                        <a:t>CERHI RECORDS AS AT NOVEMBER 2018</a:t>
                      </a:r>
                    </a:p>
                    <a:p>
                      <a:pPr algn="ctr"/>
                      <a:r>
                        <a:rPr lang="en-US" dirty="0" smtClean="0"/>
                        <a:t>(N)</a:t>
                      </a:r>
                      <a:endParaRPr lang="en-US" dirty="0"/>
                    </a:p>
                  </a:txBody>
                  <a:tcPr/>
                </a:tc>
              </a:tr>
              <a:tr h="370840">
                <a:tc>
                  <a:txBody>
                    <a:bodyPr/>
                    <a:lstStyle/>
                    <a:p>
                      <a:r>
                        <a:rPr lang="en-US" dirty="0" smtClean="0"/>
                        <a:t>1</a:t>
                      </a:r>
                      <a:endParaRPr lang="en-US" dirty="0"/>
                    </a:p>
                  </a:txBody>
                  <a:tcPr/>
                </a:tc>
                <a:tc>
                  <a:txBody>
                    <a:bodyPr/>
                    <a:lstStyle/>
                    <a:p>
                      <a:r>
                        <a:rPr lang="en-US" dirty="0" smtClean="0"/>
                        <a:t>Total Grant (SDR 5,100,000)</a:t>
                      </a:r>
                      <a:endParaRPr lang="en-US" dirty="0"/>
                    </a:p>
                  </a:txBody>
                  <a:tcPr/>
                </a:tc>
                <a:tc>
                  <a:txBody>
                    <a:bodyPr/>
                    <a:lstStyle/>
                    <a:p>
                      <a:r>
                        <a:rPr lang="en-US" dirty="0" smtClean="0"/>
                        <a:t>2,221,138,806.30</a:t>
                      </a:r>
                      <a:endParaRPr lang="en-US" dirty="0"/>
                    </a:p>
                  </a:txBody>
                  <a:tcPr/>
                </a:tc>
              </a:tr>
              <a:tr h="370840">
                <a:tc>
                  <a:txBody>
                    <a:bodyPr/>
                    <a:lstStyle/>
                    <a:p>
                      <a:r>
                        <a:rPr lang="en-US" dirty="0" smtClean="0"/>
                        <a:t>2</a:t>
                      </a:r>
                      <a:endParaRPr lang="en-US" dirty="0"/>
                    </a:p>
                  </a:txBody>
                  <a:tcPr/>
                </a:tc>
                <a:tc>
                  <a:txBody>
                    <a:bodyPr/>
                    <a:lstStyle/>
                    <a:p>
                      <a:r>
                        <a:rPr lang="en-US" dirty="0" smtClean="0"/>
                        <a:t>Total IDA funds received to date (Nov. 2018)</a:t>
                      </a:r>
                      <a:endParaRPr lang="en-US" dirty="0"/>
                    </a:p>
                  </a:txBody>
                  <a:tcPr/>
                </a:tc>
                <a:tc>
                  <a:txBody>
                    <a:bodyPr/>
                    <a:lstStyle/>
                    <a:p>
                      <a:r>
                        <a:rPr lang="en-US" dirty="0" smtClean="0"/>
                        <a:t>1,002,970,499.10</a:t>
                      </a:r>
                      <a:endParaRPr lang="en-US" dirty="0"/>
                    </a:p>
                  </a:txBody>
                  <a:tcPr/>
                </a:tc>
              </a:tr>
              <a:tr h="370840">
                <a:tc>
                  <a:txBody>
                    <a:bodyPr/>
                    <a:lstStyle/>
                    <a:p>
                      <a:r>
                        <a:rPr lang="en-US" dirty="0" smtClean="0"/>
                        <a:t>3</a:t>
                      </a:r>
                      <a:endParaRPr lang="en-US" dirty="0"/>
                    </a:p>
                  </a:txBody>
                  <a:tcPr/>
                </a:tc>
                <a:tc>
                  <a:txBody>
                    <a:bodyPr/>
                    <a:lstStyle/>
                    <a:p>
                      <a:r>
                        <a:rPr lang="en-US" dirty="0" smtClean="0"/>
                        <a:t>IDA funds received  Jan 1- Nov 30 2018</a:t>
                      </a:r>
                      <a:endParaRPr lang="en-US" dirty="0"/>
                    </a:p>
                  </a:txBody>
                  <a:tcPr/>
                </a:tc>
                <a:tc>
                  <a:txBody>
                    <a:bodyPr/>
                    <a:lstStyle/>
                    <a:p>
                      <a:r>
                        <a:rPr lang="en-US" dirty="0" smtClean="0"/>
                        <a:t>204,563,975.69</a:t>
                      </a:r>
                      <a:endParaRPr lang="en-US" dirty="0"/>
                    </a:p>
                  </a:txBody>
                  <a:tcPr/>
                </a:tc>
              </a:tr>
              <a:tr h="370840">
                <a:tc>
                  <a:txBody>
                    <a:bodyPr/>
                    <a:lstStyle/>
                    <a:p>
                      <a:r>
                        <a:rPr lang="en-US" dirty="0" smtClean="0"/>
                        <a:t>4</a:t>
                      </a:r>
                      <a:endParaRPr lang="en-US" dirty="0"/>
                    </a:p>
                  </a:txBody>
                  <a:tcPr/>
                </a:tc>
                <a:tc>
                  <a:txBody>
                    <a:bodyPr/>
                    <a:lstStyle/>
                    <a:p>
                      <a:r>
                        <a:rPr lang="en-US" dirty="0" smtClean="0"/>
                        <a:t>Total IDA funds used to date</a:t>
                      </a:r>
                      <a:endParaRPr lang="en-US" dirty="0"/>
                    </a:p>
                  </a:txBody>
                  <a:tcPr/>
                </a:tc>
                <a:tc>
                  <a:txBody>
                    <a:bodyPr/>
                    <a:lstStyle/>
                    <a:p>
                      <a:r>
                        <a:rPr lang="en-US" dirty="0" smtClean="0"/>
                        <a:t>960,047,831.28</a:t>
                      </a:r>
                      <a:endParaRPr lang="en-US" dirty="0"/>
                    </a:p>
                  </a:txBody>
                  <a:tcPr/>
                </a:tc>
              </a:tr>
              <a:tr h="370840">
                <a:tc>
                  <a:txBody>
                    <a:bodyPr/>
                    <a:lstStyle/>
                    <a:p>
                      <a:r>
                        <a:rPr lang="en-US" dirty="0" smtClean="0"/>
                        <a:t>5</a:t>
                      </a:r>
                      <a:endParaRPr lang="en-US" dirty="0"/>
                    </a:p>
                  </a:txBody>
                  <a:tcPr/>
                </a:tc>
                <a:tc>
                  <a:txBody>
                    <a:bodyPr/>
                    <a:lstStyle/>
                    <a:p>
                      <a:r>
                        <a:rPr lang="en-US" dirty="0" smtClean="0"/>
                        <a:t>IDA</a:t>
                      </a:r>
                      <a:r>
                        <a:rPr lang="en-US" baseline="0" dirty="0" smtClean="0"/>
                        <a:t> funds used Jan 1- Nov 30, 2018</a:t>
                      </a:r>
                      <a:endParaRPr lang="en-US" dirty="0"/>
                    </a:p>
                  </a:txBody>
                  <a:tcPr/>
                </a:tc>
                <a:tc>
                  <a:txBody>
                    <a:bodyPr/>
                    <a:lstStyle/>
                    <a:p>
                      <a:r>
                        <a:rPr lang="en-US" dirty="0" smtClean="0"/>
                        <a:t>368,194,393.28</a:t>
                      </a:r>
                      <a:endParaRPr lang="en-US" dirty="0"/>
                    </a:p>
                  </a:txBody>
                  <a:tcPr/>
                </a:tc>
              </a:tr>
              <a:tr h="370840">
                <a:tc>
                  <a:txBody>
                    <a:bodyPr/>
                    <a:lstStyle/>
                    <a:p>
                      <a:r>
                        <a:rPr lang="en-US" dirty="0" smtClean="0"/>
                        <a:t>6</a:t>
                      </a:r>
                      <a:endParaRPr lang="en-US" dirty="0"/>
                    </a:p>
                  </a:txBody>
                  <a:tcPr/>
                </a:tc>
                <a:tc>
                  <a:txBody>
                    <a:bodyPr/>
                    <a:lstStyle/>
                    <a:p>
                      <a:r>
                        <a:rPr lang="en-US" dirty="0" smtClean="0"/>
                        <a:t>Total IDA funds used to date / Total</a:t>
                      </a:r>
                      <a:r>
                        <a:rPr lang="en-US" baseline="0" dirty="0" smtClean="0"/>
                        <a:t> grant (%)</a:t>
                      </a:r>
                      <a:endParaRPr lang="en-US" dirty="0"/>
                    </a:p>
                  </a:txBody>
                  <a:tcPr/>
                </a:tc>
                <a:tc>
                  <a:txBody>
                    <a:bodyPr/>
                    <a:lstStyle/>
                    <a:p>
                      <a:r>
                        <a:rPr lang="en-US" dirty="0" smtClean="0"/>
                        <a:t>43.22</a:t>
                      </a:r>
                      <a:endParaRPr lang="en-US" dirty="0"/>
                    </a:p>
                  </a:txBody>
                  <a:tcPr/>
                </a:tc>
              </a:tr>
              <a:tr h="370840">
                <a:tc>
                  <a:txBody>
                    <a:bodyPr/>
                    <a:lstStyle/>
                    <a:p>
                      <a:r>
                        <a:rPr lang="en-US" dirty="0" smtClean="0"/>
                        <a:t>7</a:t>
                      </a:r>
                      <a:endParaRPr lang="en-US" dirty="0"/>
                    </a:p>
                  </a:txBody>
                  <a:tcPr/>
                </a:tc>
                <a:tc>
                  <a:txBody>
                    <a:bodyPr/>
                    <a:lstStyle/>
                    <a:p>
                      <a:r>
                        <a:rPr lang="en-US" dirty="0" smtClean="0"/>
                        <a:t>IDA</a:t>
                      </a:r>
                      <a:r>
                        <a:rPr lang="en-US" baseline="0" dirty="0" smtClean="0"/>
                        <a:t> funds used Jan 1- Nov 30, 2018/ Total grant (%)</a:t>
                      </a:r>
                      <a:endParaRPr lang="en-US" dirty="0"/>
                    </a:p>
                  </a:txBody>
                  <a:tcPr/>
                </a:tc>
                <a:tc>
                  <a:txBody>
                    <a:bodyPr/>
                    <a:lstStyle/>
                    <a:p>
                      <a:r>
                        <a:rPr lang="en-US" dirty="0" smtClean="0"/>
                        <a:t>16.58</a:t>
                      </a:r>
                      <a:endParaRPr lang="en-US" dirty="0"/>
                    </a:p>
                  </a:txBody>
                  <a:tcPr/>
                </a:tc>
              </a:tr>
              <a:tr h="370840">
                <a:tc>
                  <a:txBody>
                    <a:bodyPr/>
                    <a:lstStyle/>
                    <a:p>
                      <a:r>
                        <a:rPr lang="en-US" dirty="0" smtClean="0"/>
                        <a:t>8</a:t>
                      </a:r>
                      <a:endParaRPr lang="en-US" dirty="0"/>
                    </a:p>
                  </a:txBody>
                  <a:tcPr/>
                </a:tc>
                <a:tc>
                  <a:txBody>
                    <a:bodyPr/>
                    <a:lstStyle/>
                    <a:p>
                      <a:r>
                        <a:rPr lang="en-US" dirty="0" smtClean="0"/>
                        <a:t>Total IDA funds used to date/ Total IDA funds received to date (%)</a:t>
                      </a:r>
                      <a:endParaRPr lang="en-US" dirty="0"/>
                    </a:p>
                  </a:txBody>
                  <a:tcPr/>
                </a:tc>
                <a:tc>
                  <a:txBody>
                    <a:bodyPr/>
                    <a:lstStyle/>
                    <a:p>
                      <a:r>
                        <a:rPr lang="en-US" dirty="0" smtClean="0"/>
                        <a:t>95.72</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Key goals for 2019</a:t>
            </a:r>
          </a:p>
        </p:txBody>
      </p:sp>
      <p:sp>
        <p:nvSpPr>
          <p:cNvPr id="21507" name="Content Placeholder 2"/>
          <p:cNvSpPr>
            <a:spLocks noGrp="1"/>
          </p:cNvSpPr>
          <p:nvPr>
            <p:ph sz="quarter" idx="1"/>
          </p:nvPr>
        </p:nvSpPr>
        <p:spPr/>
        <p:txBody>
          <a:bodyPr/>
          <a:lstStyle/>
          <a:p>
            <a:r>
              <a:rPr lang="en-US" smtClean="0"/>
              <a:t>International accreditation</a:t>
            </a:r>
          </a:p>
          <a:p>
            <a:r>
              <a:rPr lang="en-US" smtClean="0"/>
              <a:t>Increase number of outreach period (internship)</a:t>
            </a:r>
          </a:p>
          <a:p>
            <a:r>
              <a:rPr lang="en-US" smtClean="0"/>
              <a:t>Increase by 50% the number of regional students for short term courses</a:t>
            </a:r>
          </a:p>
          <a:p>
            <a:r>
              <a:rPr lang="en-US" smtClean="0"/>
              <a:t>Increase by 50% the number of regional students for masters program</a:t>
            </a:r>
          </a:p>
          <a:p>
            <a:r>
              <a:rPr lang="en-US" smtClean="0"/>
              <a:t>Increase by 50% the number of regional students for PhD program</a:t>
            </a:r>
          </a:p>
          <a:p>
            <a:r>
              <a:rPr lang="en-US" smtClean="0"/>
              <a:t>To be more visible within and around the university as a research and medical centre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a:t>Action plan/priorities for DLIs not achieved</a:t>
            </a:r>
          </a:p>
        </p:txBody>
      </p:sp>
      <p:sp>
        <p:nvSpPr>
          <p:cNvPr id="3" name="Content Placeholder 2"/>
          <p:cNvSpPr>
            <a:spLocks noGrp="1"/>
          </p:cNvSpPr>
          <p:nvPr>
            <p:ph sz="quarter" idx="1"/>
          </p:nvPr>
        </p:nvSpPr>
        <p:spPr/>
        <p:txBody>
          <a:bodyPr>
            <a:normAutofit fontScale="77500" lnSpcReduction="20000"/>
          </a:bodyPr>
          <a:lstStyle/>
          <a:p>
            <a:pPr marL="548640" lvl="1" fontAlgn="auto">
              <a:spcBef>
                <a:spcPts val="370"/>
              </a:spcBef>
              <a:spcAft>
                <a:spcPts val="0"/>
              </a:spcAft>
              <a:buFont typeface="Wingdings 2"/>
              <a:buNone/>
              <a:defRPr/>
            </a:pPr>
            <a:endParaRPr lang="en-US" sz="3000" dirty="0"/>
          </a:p>
          <a:p>
            <a:pPr marL="548640" lvl="1" fontAlgn="auto">
              <a:spcBef>
                <a:spcPts val="370"/>
              </a:spcBef>
              <a:spcAft>
                <a:spcPts val="0"/>
              </a:spcAft>
              <a:buFont typeface="Wingdings 2"/>
              <a:buChar char=""/>
              <a:defRPr/>
            </a:pPr>
            <a:r>
              <a:rPr lang="en-US" sz="3000" b="1" dirty="0"/>
              <a:t>International </a:t>
            </a:r>
            <a:r>
              <a:rPr lang="en-US" sz="3000" b="1" dirty="0" smtClean="0"/>
              <a:t>accreditation</a:t>
            </a:r>
            <a:endParaRPr lang="en-US" sz="3000" dirty="0" smtClean="0"/>
          </a:p>
          <a:p>
            <a:pPr marL="548640" lvl="1" fontAlgn="auto">
              <a:spcBef>
                <a:spcPts val="370"/>
              </a:spcBef>
              <a:spcAft>
                <a:spcPts val="0"/>
              </a:spcAft>
              <a:buFont typeface="Wingdings" pitchFamily="2" charset="2"/>
              <a:buChar char="Ø"/>
              <a:defRPr/>
            </a:pPr>
            <a:r>
              <a:rPr lang="en-US" sz="3000" dirty="0" smtClean="0"/>
              <a:t>Whilst following up on APHEA on the institutional accreditation,  we are also applying to HCERES for program accreditation</a:t>
            </a:r>
            <a:endParaRPr lang="en-US" sz="3000" dirty="0"/>
          </a:p>
          <a:p>
            <a:pPr marL="548640" lvl="1" fontAlgn="auto">
              <a:spcBef>
                <a:spcPts val="370"/>
              </a:spcBef>
              <a:spcAft>
                <a:spcPts val="0"/>
              </a:spcAft>
              <a:buFont typeface="Wingdings 2"/>
              <a:buChar char=""/>
              <a:defRPr/>
            </a:pPr>
            <a:r>
              <a:rPr lang="en-US" sz="3000" b="1" dirty="0" smtClean="0"/>
              <a:t>Revenue generation</a:t>
            </a:r>
          </a:p>
          <a:p>
            <a:pPr marL="548640" lvl="1" fontAlgn="auto">
              <a:spcBef>
                <a:spcPts val="370"/>
              </a:spcBef>
              <a:spcAft>
                <a:spcPts val="0"/>
              </a:spcAft>
              <a:buFont typeface="Wingdings" pitchFamily="2" charset="2"/>
              <a:buChar char="Ø"/>
              <a:defRPr/>
            </a:pPr>
            <a:r>
              <a:rPr lang="en-US" sz="3000" dirty="0" smtClean="0"/>
              <a:t>CERHI is seeking funds through proposal writing and is also generating funds from students’ school fees, renting of halls, bus, hostel, guest house.</a:t>
            </a:r>
          </a:p>
          <a:p>
            <a:pPr marL="548640" lvl="1" fontAlgn="auto">
              <a:spcBef>
                <a:spcPts val="370"/>
              </a:spcBef>
              <a:spcAft>
                <a:spcPts val="0"/>
              </a:spcAft>
              <a:buFont typeface="Arial" pitchFamily="34" charset="0"/>
              <a:buChar char="•"/>
              <a:defRPr/>
            </a:pPr>
            <a:r>
              <a:rPr lang="en-US" sz="3000" b="1" dirty="0" smtClean="0"/>
              <a:t>Increase number of regional students</a:t>
            </a:r>
          </a:p>
          <a:p>
            <a:pPr marL="548640" lvl="1" fontAlgn="auto">
              <a:spcBef>
                <a:spcPts val="370"/>
              </a:spcBef>
              <a:spcAft>
                <a:spcPts val="0"/>
              </a:spcAft>
              <a:buFont typeface="Wingdings" pitchFamily="2" charset="2"/>
              <a:buChar char="Ø"/>
              <a:defRPr/>
            </a:pPr>
            <a:r>
              <a:rPr lang="en-US" sz="3000" dirty="0" smtClean="0"/>
              <a:t> Visits and adverts in other countries during short courses and other meetings</a:t>
            </a:r>
          </a:p>
          <a:p>
            <a:pPr marL="548640" lvl="1" fontAlgn="auto">
              <a:spcBef>
                <a:spcPts val="370"/>
              </a:spcBef>
              <a:spcAft>
                <a:spcPts val="0"/>
              </a:spcAft>
              <a:buFont typeface="Wingdings 2"/>
              <a:buChar char=""/>
              <a:defRPr/>
            </a:pPr>
            <a:r>
              <a:rPr lang="en-US" sz="3000" b="1" dirty="0" smtClean="0"/>
              <a:t>Action </a:t>
            </a:r>
            <a:r>
              <a:rPr lang="en-US" sz="3000" b="1" dirty="0"/>
              <a:t>Plan to accelerate fund utilization</a:t>
            </a:r>
            <a:r>
              <a:rPr lang="en-US" sz="3000" dirty="0"/>
              <a:t> </a:t>
            </a:r>
            <a:endParaRPr lang="en-US" sz="3000" dirty="0" smtClean="0"/>
          </a:p>
          <a:p>
            <a:pPr marL="548640" lvl="1" fontAlgn="auto">
              <a:spcBef>
                <a:spcPts val="370"/>
              </a:spcBef>
              <a:spcAft>
                <a:spcPts val="0"/>
              </a:spcAft>
              <a:buFont typeface="Wingdings" pitchFamily="2" charset="2"/>
              <a:buChar char="Ø"/>
              <a:defRPr/>
            </a:pPr>
            <a:r>
              <a:rPr lang="en-US" sz="3000" dirty="0" smtClean="0"/>
              <a:t>CERHI plans to utilize gained funds on sustainable activities and strengthening her systems as can be seen in the 2019 </a:t>
            </a:r>
            <a:r>
              <a:rPr lang="en-US" sz="3000" dirty="0" err="1" smtClean="0"/>
              <a:t>workplan</a:t>
            </a:r>
            <a:endParaRPr lang="en-US" sz="3000" dirty="0"/>
          </a:p>
          <a:p>
            <a:pPr marL="274320" indent="-274320" fontAlgn="auto">
              <a:spcBef>
                <a:spcPts val="580"/>
              </a:spcBef>
              <a:spcAft>
                <a:spcPts val="0"/>
              </a:spcAft>
              <a:buFont typeface="Wingdings 2"/>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914400" y="876300"/>
            <a:ext cx="7772400" cy="1143000"/>
          </a:xfrm>
        </p:spPr>
        <p:txBody>
          <a:bodyPr>
            <a:normAutofit fontScale="90000"/>
          </a:bodyPr>
          <a:lstStyle/>
          <a:p>
            <a:pPr fontAlgn="auto">
              <a:spcAft>
                <a:spcPts val="0"/>
              </a:spcAft>
              <a:defRPr/>
            </a:pPr>
            <a:r>
              <a:rPr lang="en-US" dirty="0"/>
              <a:t/>
            </a:r>
            <a:br>
              <a:rPr lang="en-US" dirty="0"/>
            </a:br>
            <a:r>
              <a:rPr lang="en-US" dirty="0"/>
              <a:t/>
            </a:r>
            <a:br>
              <a:rPr lang="en-US" dirty="0"/>
            </a:br>
            <a:r>
              <a:rPr lang="en-US" dirty="0"/>
              <a:t>Action Plan to accelerate fund utilization</a:t>
            </a:r>
            <a:br>
              <a:rPr lang="en-US" dirty="0"/>
            </a:br>
            <a:endParaRPr lang="en-US" dirty="0"/>
          </a:p>
        </p:txBody>
      </p:sp>
      <p:sp>
        <p:nvSpPr>
          <p:cNvPr id="23555" name="Content Placeholder 2"/>
          <p:cNvSpPr>
            <a:spLocks noGrp="1"/>
          </p:cNvSpPr>
          <p:nvPr>
            <p:ph sz="quarter" idx="1"/>
          </p:nvPr>
        </p:nvSpPr>
        <p:spPr/>
        <p:txBody>
          <a:bodyPr/>
          <a:lstStyle/>
          <a:p>
            <a:r>
              <a:rPr lang="en-US" b="1" smtClean="0"/>
              <a:t>Plan for disbursement based on results and verification</a:t>
            </a:r>
          </a:p>
          <a:p>
            <a:pPr>
              <a:buFont typeface="Wingdings" pitchFamily="2" charset="2"/>
              <a:buChar char="Ø"/>
            </a:pPr>
            <a:r>
              <a:rPr lang="en-US" smtClean="0"/>
              <a:t>CERHI is up to date on her report submission and verification of 2018 results are on going.</a:t>
            </a:r>
          </a:p>
          <a:p>
            <a:pPr>
              <a:buFont typeface="Wingdings" pitchFamily="2" charset="2"/>
              <a:buChar char="Ø"/>
            </a:pPr>
            <a:r>
              <a:rPr lang="en-US" smtClean="0"/>
              <a:t>CERHI will be submitting quarterly results of 2019 activities</a:t>
            </a:r>
          </a:p>
          <a:p>
            <a:pPr>
              <a:buFont typeface="Wingdings 2" pitchFamily="18" charset="2"/>
              <a:buNone/>
            </a:pPr>
            <a:r>
              <a:rPr lang="en-US" smtClean="0"/>
              <a:t>  </a:t>
            </a:r>
          </a:p>
          <a:p>
            <a:r>
              <a:rPr lang="en-US" b="1" smtClean="0"/>
              <a:t>Plan for full fund utilization by close of project</a:t>
            </a:r>
          </a:p>
          <a:p>
            <a:pPr>
              <a:buFont typeface="Wingdings" pitchFamily="2" charset="2"/>
              <a:buChar char="Ø"/>
            </a:pPr>
            <a:r>
              <a:rPr lang="en-US" smtClean="0"/>
              <a:t>CERHI plans on completing all activities by November 2019 so as to have a-zero account by March 2020</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Major Challenges?</a:t>
            </a:r>
          </a:p>
        </p:txBody>
      </p:sp>
      <p:sp>
        <p:nvSpPr>
          <p:cNvPr id="24579" name="Content Placeholder 2"/>
          <p:cNvSpPr>
            <a:spLocks noGrp="1"/>
          </p:cNvSpPr>
          <p:nvPr>
            <p:ph sz="quarter" idx="1"/>
          </p:nvPr>
        </p:nvSpPr>
        <p:spPr/>
        <p:txBody>
          <a:bodyPr/>
          <a:lstStyle/>
          <a:p>
            <a:r>
              <a:rPr lang="en-US" smtClean="0"/>
              <a:t>Delays in achieving international accreditation (APHEA has taken almost 2 years)</a:t>
            </a:r>
          </a:p>
          <a:p>
            <a:pPr>
              <a:buFont typeface="Wingdings 2" pitchFamily="18" charset="2"/>
              <a:buNone/>
            </a:pPr>
            <a:endParaRPr lang="en-US" smtClean="0"/>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Content</a:t>
            </a:r>
          </a:p>
        </p:txBody>
      </p:sp>
      <p:sp>
        <p:nvSpPr>
          <p:cNvPr id="4" name="Slide Number Placeholder 3"/>
          <p:cNvSpPr>
            <a:spLocks noGrp="1"/>
          </p:cNvSpPr>
          <p:nvPr>
            <p:ph type="sldNum" sz="quarter" idx="12"/>
          </p:nvPr>
        </p:nvSpPr>
        <p:spPr/>
        <p:txBody>
          <a:bodyPr/>
          <a:lstStyle/>
          <a:p>
            <a:pPr>
              <a:defRPr/>
            </a:pPr>
            <a:fld id="{23B3C775-A9D1-40F9-AA9D-FD374655BA0A}" type="slidenum">
              <a:rPr lang="en-US"/>
              <a:pPr>
                <a:defRPr/>
              </a:pPr>
              <a:t>2</a:t>
            </a:fld>
            <a:endParaRPr lang="en-US"/>
          </a:p>
        </p:txBody>
      </p:sp>
      <p:sp>
        <p:nvSpPr>
          <p:cNvPr id="7172" name="Content Placeholder 2"/>
          <p:cNvSpPr>
            <a:spLocks noGrp="1"/>
          </p:cNvSpPr>
          <p:nvPr>
            <p:ph sz="quarter" idx="1"/>
          </p:nvPr>
        </p:nvSpPr>
        <p:spPr>
          <a:xfrm>
            <a:off x="685800" y="1752600"/>
            <a:ext cx="8305800" cy="4267200"/>
          </a:xfrm>
        </p:spPr>
        <p:txBody>
          <a:bodyPr/>
          <a:lstStyle/>
          <a:p>
            <a:r>
              <a:rPr lang="en-US" sz="3200" smtClean="0"/>
              <a:t>Update Slide on implementation (results/fund utilization)</a:t>
            </a:r>
          </a:p>
          <a:p>
            <a:r>
              <a:rPr lang="en-US" sz="3200" smtClean="0"/>
              <a:t>Key Goals for ACE for Jan 2019-March 2020</a:t>
            </a:r>
          </a:p>
          <a:p>
            <a:r>
              <a:rPr lang="en-US" sz="3200" smtClean="0"/>
              <a:t>Action plan/priorities for DLIs not achieved</a:t>
            </a:r>
          </a:p>
          <a:p>
            <a:pPr lvl="1"/>
            <a:r>
              <a:rPr lang="en-US" sz="3000" smtClean="0"/>
              <a:t>Revenue generation</a:t>
            </a:r>
          </a:p>
          <a:p>
            <a:pPr lvl="1"/>
            <a:r>
              <a:rPr lang="en-US" sz="3000" smtClean="0"/>
              <a:t>Increase number of regional students</a:t>
            </a:r>
          </a:p>
          <a:p>
            <a:pPr lvl="1"/>
            <a:r>
              <a:rPr lang="en-US" sz="3000" smtClean="0"/>
              <a:t>International accreditation</a:t>
            </a:r>
          </a:p>
        </p:txBody>
      </p:sp>
    </p:spTree>
  </p:cSld>
  <p:clrMapOvr>
    <a:masterClrMapping/>
  </p:clrMapOvr>
  <p:transition advTm="55115"/>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0"/>
            <a:ext cx="7772400" cy="1447800"/>
          </a:xfrm>
        </p:spPr>
        <p:txBody>
          <a:bodyPr/>
          <a:lstStyle/>
          <a:p>
            <a:r>
              <a:rPr lang="en-US" sz="3600" smtClean="0"/>
              <a:t>Update Slide on implementation</a:t>
            </a:r>
          </a:p>
        </p:txBody>
      </p:sp>
      <p:sp>
        <p:nvSpPr>
          <p:cNvPr id="4" name="Slide Number Placeholder 3"/>
          <p:cNvSpPr>
            <a:spLocks noGrp="1"/>
          </p:cNvSpPr>
          <p:nvPr>
            <p:ph type="sldNum" sz="quarter" idx="12"/>
          </p:nvPr>
        </p:nvSpPr>
        <p:spPr/>
        <p:txBody>
          <a:bodyPr/>
          <a:lstStyle/>
          <a:p>
            <a:pPr>
              <a:defRPr/>
            </a:pPr>
            <a:fld id="{96DDFC19-4922-4FAC-B792-60DA5E8EE44F}" type="slidenum">
              <a:rPr lang="en-US"/>
              <a:pPr>
                <a:defRPr/>
              </a:pPr>
              <a:t>3</a:t>
            </a:fld>
            <a:endParaRPr lang="en-US"/>
          </a:p>
        </p:txBody>
      </p:sp>
      <p:sp>
        <p:nvSpPr>
          <p:cNvPr id="8196" name="Content Placeholder 2"/>
          <p:cNvSpPr>
            <a:spLocks noGrp="1"/>
          </p:cNvSpPr>
          <p:nvPr>
            <p:ph sz="quarter" idx="1"/>
          </p:nvPr>
        </p:nvSpPr>
        <p:spPr>
          <a:xfrm>
            <a:off x="304800" y="1447800"/>
            <a:ext cx="8686800" cy="5029200"/>
          </a:xfrm>
        </p:spPr>
        <p:txBody>
          <a:bodyPr/>
          <a:lstStyle/>
          <a:p>
            <a:pPr>
              <a:buFont typeface="Wingdings 2" pitchFamily="18" charset="2"/>
              <a:buNone/>
            </a:pPr>
            <a:r>
              <a:rPr lang="en-US" smtClean="0"/>
              <a:t>CERHI has achieved all her DLRs except for international accreditation and revenue generation as shown below</a:t>
            </a:r>
          </a:p>
        </p:txBody>
      </p:sp>
    </p:spTree>
  </p:cSld>
  <p:clrMapOvr>
    <a:masterClrMapping/>
  </p:clrMapOvr>
  <p:transition advTm="70872"/>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628650" y="688975"/>
          <a:ext cx="7886700" cy="5853120"/>
        </p:xfrm>
        <a:graphic>
          <a:graphicData uri="http://schemas.openxmlformats.org/drawingml/2006/table">
            <a:tbl>
              <a:tblPr firstRow="1" bandRow="1">
                <a:tableStyleId>{69012ECD-51FC-41F1-AA8D-1B2483CD663E}</a:tableStyleId>
              </a:tblPr>
              <a:tblGrid>
                <a:gridCol w="1708484"/>
                <a:gridCol w="2844466"/>
                <a:gridCol w="1752600"/>
                <a:gridCol w="1581150"/>
              </a:tblGrid>
              <a:tr h="1435093">
                <a:tc>
                  <a:txBody>
                    <a:bodyPr/>
                    <a:lstStyle/>
                    <a:p>
                      <a:pPr marL="0" marR="0" algn="just">
                        <a:lnSpc>
                          <a:spcPct val="107000"/>
                        </a:lnSpc>
                        <a:spcBef>
                          <a:spcPts val="0"/>
                        </a:spcBef>
                        <a:spcAft>
                          <a:spcPts val="0"/>
                        </a:spcAft>
                        <a:tabLst>
                          <a:tab pos="-457200" algn="l"/>
                        </a:tabLst>
                      </a:pPr>
                      <a:r>
                        <a:rPr lang="en-US" sz="2200" dirty="0">
                          <a:effectLst/>
                        </a:rPr>
                        <a:t>Disbursement Linked Indicator</a:t>
                      </a:r>
                      <a:endParaRPr lang="en-US" sz="2200"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r>
                        <a:rPr lang="en-US" sz="2200" dirty="0" smtClean="0">
                          <a:effectLst/>
                        </a:rPr>
                        <a:t>Action to be Completed</a:t>
                      </a:r>
                    </a:p>
                    <a:p>
                      <a:pPr marL="0" marR="0" lvl="0" indent="0" algn="just" defTabSz="914400" rtl="0" eaLnBrk="1" fontAlgn="auto" latinLnBrk="0" hangingPunct="1">
                        <a:lnSpc>
                          <a:spcPct val="107000"/>
                        </a:lnSpc>
                        <a:spcBef>
                          <a:spcPts val="0"/>
                        </a:spcBef>
                        <a:spcAft>
                          <a:spcPts val="0"/>
                        </a:spcAft>
                        <a:buClrTx/>
                        <a:buSzTx/>
                        <a:buFontTx/>
                        <a:buNone/>
                        <a:tabLst>
                          <a:tab pos="-457200" algn="l"/>
                        </a:tabLst>
                        <a:defRPr/>
                      </a:pPr>
                      <a:r>
                        <a:rPr lang="en-US" sz="2200" dirty="0" smtClean="0">
                          <a:effectLst/>
                        </a:rPr>
                        <a:t>(2018 TARGET)</a:t>
                      </a:r>
                    </a:p>
                    <a:p>
                      <a:pPr marL="0" marR="0" algn="just">
                        <a:lnSpc>
                          <a:spcPct val="107000"/>
                        </a:lnSpc>
                        <a:spcBef>
                          <a:spcPts val="0"/>
                        </a:spcBef>
                        <a:spcAft>
                          <a:spcPts val="0"/>
                        </a:spcAft>
                        <a:tabLst>
                          <a:tab pos="-457200" algn="l"/>
                        </a:tabLst>
                      </a:pPr>
                      <a:endParaRPr lang="en-US" sz="2200" b="1"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Achieved to date</a:t>
                      </a:r>
                      <a:endParaRPr lang="en-US" sz="2200" b="1" dirty="0" smtClean="0"/>
                    </a:p>
                  </a:txBody>
                  <a:tcPr marL="68580" marR="68580"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Comments</a:t>
                      </a:r>
                      <a:r>
                        <a:rPr lang="en-US" sz="2200" baseline="0" dirty="0" smtClean="0"/>
                        <a:t> </a:t>
                      </a:r>
                      <a:endParaRPr lang="en-US" sz="2200" b="1" dirty="0"/>
                    </a:p>
                  </a:txBody>
                  <a:tcPr marL="68580" marR="68580"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8020">
                <a:tc>
                  <a:txBody>
                    <a:bodyPr/>
                    <a:lstStyle/>
                    <a:p>
                      <a:pPr marL="0" marR="0" algn="l">
                        <a:lnSpc>
                          <a:spcPct val="107000"/>
                        </a:lnSpc>
                        <a:spcBef>
                          <a:spcPts val="0"/>
                        </a:spcBef>
                        <a:spcAft>
                          <a:spcPts val="0"/>
                        </a:spcAft>
                        <a:tabLst>
                          <a:tab pos="-457200" algn="l"/>
                        </a:tabLst>
                      </a:pPr>
                      <a:r>
                        <a:rPr lang="en-US" sz="2200" dirty="0">
                          <a:effectLst/>
                        </a:rPr>
                        <a:t>DLI #1:  Regional specialization endorsed and institutional readiness </a:t>
                      </a:r>
                      <a:endParaRPr lang="en-US" sz="2200"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a:lnSpc>
                          <a:spcPct val="107000"/>
                        </a:lnSpc>
                        <a:spcBef>
                          <a:spcPts val="0"/>
                        </a:spcBef>
                        <a:spcAft>
                          <a:spcPts val="0"/>
                        </a:spcAft>
                        <a:buFont typeface="Symbol" panose="05050102010706020507" pitchFamily="18" charset="2"/>
                        <a:buNone/>
                      </a:pPr>
                      <a:r>
                        <a:rPr lang="en-US" sz="2200" dirty="0">
                          <a:effectLst/>
                        </a:rPr>
                        <a:t>The national representative in the Steering Committee  has endorsed a resolution </a:t>
                      </a:r>
                      <a:r>
                        <a:rPr lang="en-US" sz="2200" dirty="0" smtClean="0">
                          <a:effectLst/>
                        </a:rPr>
                        <a:t>to</a:t>
                      </a:r>
                      <a:r>
                        <a:rPr lang="en-US" sz="2200" baseline="0" dirty="0" smtClean="0">
                          <a:effectLst/>
                        </a:rPr>
                        <a:t> promote regional specialization among participating Universities</a:t>
                      </a:r>
                      <a:endParaRPr lang="en-US" sz="2200" dirty="0">
                        <a:effectLst/>
                      </a:endParaRPr>
                    </a:p>
                    <a:p>
                      <a:pPr marL="0" marR="0" lvl="0" indent="0" algn="just">
                        <a:lnSpc>
                          <a:spcPct val="107000"/>
                        </a:lnSpc>
                        <a:spcBef>
                          <a:spcPts val="0"/>
                        </a:spcBef>
                        <a:spcAft>
                          <a:spcPts val="0"/>
                        </a:spcAft>
                        <a:buFont typeface="Symbol" panose="05050102010706020507" pitchFamily="18" charset="2"/>
                        <a:buNone/>
                      </a:pPr>
                      <a:r>
                        <a:rPr lang="en-US" sz="2200" dirty="0">
                          <a:effectLst/>
                        </a:rPr>
                        <a:t>Conditions for Effectiveness have been </a:t>
                      </a:r>
                      <a:r>
                        <a:rPr lang="en-US" sz="2200" dirty="0" smtClean="0">
                          <a:effectLst/>
                        </a:rPr>
                        <a:t>met</a:t>
                      </a:r>
                      <a:endParaRPr lang="en-US" sz="2200"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r>
                        <a:rPr lang="en-US" sz="2200" dirty="0" smtClean="0">
                          <a:effectLst/>
                        </a:rPr>
                        <a:t>Achieved</a:t>
                      </a:r>
                      <a:endParaRPr lang="en-US" sz="2200"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endParaRPr lang="en-US" sz="2200" dirty="0">
                        <a:effectLst/>
                        <a:latin typeface="+mn-lt"/>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292100" y="854075"/>
          <a:ext cx="8537575" cy="5486875"/>
        </p:xfrm>
        <a:graphic>
          <a:graphicData uri="http://schemas.openxmlformats.org/drawingml/2006/table">
            <a:tbl>
              <a:tblPr firstRow="1" bandRow="1">
                <a:tableStyleId>{69012ECD-51FC-41F1-AA8D-1B2483CD663E}</a:tableStyleId>
              </a:tblPr>
              <a:tblGrid>
                <a:gridCol w="1422929"/>
                <a:gridCol w="2708708"/>
                <a:gridCol w="2358063"/>
                <a:gridCol w="2047875"/>
              </a:tblGrid>
              <a:tr h="860175">
                <a:tc>
                  <a:txBody>
                    <a:bodyPr/>
                    <a:lstStyle/>
                    <a:p>
                      <a:pPr marL="0" marR="0" algn="just">
                        <a:lnSpc>
                          <a:spcPct val="107000"/>
                        </a:lnSpc>
                        <a:spcBef>
                          <a:spcPts val="0"/>
                        </a:spcBef>
                        <a:spcAft>
                          <a:spcPts val="0"/>
                        </a:spcAft>
                        <a:tabLst>
                          <a:tab pos="-457200" algn="l"/>
                        </a:tabLst>
                      </a:pPr>
                      <a:r>
                        <a:rPr lang="en-US" sz="2200" dirty="0">
                          <a:effectLst/>
                        </a:rPr>
                        <a:t>Disbursement Linked Indicator</a:t>
                      </a:r>
                      <a:endParaRPr lang="en-US" sz="2200" b="1" dirty="0">
                        <a:effectLst/>
                        <a:latin typeface="+mn-lt"/>
                        <a:ea typeface="Times New Roman" panose="02020603050405020304" pitchFamily="18" charset="0"/>
                      </a:endParaRP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r>
                        <a:rPr lang="en-US" sz="2200" dirty="0">
                          <a:effectLst/>
                        </a:rPr>
                        <a:t>Action to be </a:t>
                      </a:r>
                      <a:r>
                        <a:rPr lang="en-US" sz="2200" dirty="0" smtClean="0">
                          <a:effectLst/>
                        </a:rPr>
                        <a:t>Completed</a:t>
                      </a:r>
                    </a:p>
                    <a:p>
                      <a:pPr marL="0" marR="0" algn="just">
                        <a:lnSpc>
                          <a:spcPct val="107000"/>
                        </a:lnSpc>
                        <a:spcBef>
                          <a:spcPts val="0"/>
                        </a:spcBef>
                        <a:spcAft>
                          <a:spcPts val="0"/>
                        </a:spcAft>
                        <a:tabLst>
                          <a:tab pos="-457200" algn="l"/>
                        </a:tabLst>
                      </a:pPr>
                      <a:r>
                        <a:rPr lang="en-US" sz="2200" dirty="0" smtClean="0">
                          <a:effectLst/>
                        </a:rPr>
                        <a:t>(2018 TARGET)</a:t>
                      </a:r>
                      <a:endParaRPr lang="en-US" sz="2200" b="1" dirty="0">
                        <a:effectLst/>
                        <a:latin typeface="+mn-lt"/>
                        <a:ea typeface="Times New Roman" panose="02020603050405020304" pitchFamily="18" charset="0"/>
                      </a:endParaRP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Achieved to date</a:t>
                      </a:r>
                      <a:endParaRPr lang="en-US" sz="2200" b="1" dirty="0" smtClean="0"/>
                    </a:p>
                  </a:txBody>
                  <a:tcPr marL="68575" marR="6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Comments</a:t>
                      </a:r>
                      <a:r>
                        <a:rPr lang="en-US" sz="2200" baseline="0" dirty="0" smtClean="0"/>
                        <a:t> </a:t>
                      </a:r>
                      <a:endParaRPr lang="en-US" sz="2200" b="1" dirty="0"/>
                    </a:p>
                  </a:txBody>
                  <a:tcPr marL="68575" marR="6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0550">
                <a:tc>
                  <a:txBody>
                    <a:bodyPr/>
                    <a:lstStyle/>
                    <a:p>
                      <a:pPr marL="0" marR="0">
                        <a:lnSpc>
                          <a:spcPct val="107000"/>
                        </a:lnSpc>
                        <a:spcBef>
                          <a:spcPts val="0"/>
                        </a:spcBef>
                        <a:spcAft>
                          <a:spcPts val="0"/>
                        </a:spcAft>
                        <a:tabLst>
                          <a:tab pos="-457200" algn="l"/>
                        </a:tabLst>
                      </a:pPr>
                      <a:r>
                        <a:rPr lang="en-US" sz="2000" dirty="0">
                          <a:effectLst/>
                        </a:rPr>
                        <a:t>DLI #2:  Excellence in education and research capacity and development impact</a:t>
                      </a:r>
                      <a:endParaRPr lang="en-US" sz="2000" dirty="0">
                        <a:effectLst/>
                        <a:latin typeface="+mn-lt"/>
                        <a:ea typeface="Times New Roman" panose="02020603050405020304" pitchFamily="18" charset="0"/>
                        <a:cs typeface="Times New Roman" panose="02020603050405020304" pitchFamily="18" charset="0"/>
                      </a:endParaRP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r>
                        <a:rPr lang="en-US" sz="2000" dirty="0">
                          <a:effectLst/>
                        </a:rPr>
                        <a:t>DLI#2.1: New short term students in ACE courses of which 30% must be regional </a:t>
                      </a:r>
                      <a:r>
                        <a:rPr lang="en-US" sz="2000" dirty="0" smtClean="0">
                          <a:effectLst/>
                        </a:rPr>
                        <a:t>students (97 regional)</a:t>
                      </a:r>
                      <a:endParaRPr lang="en-US" sz="2000" dirty="0">
                        <a:effectLst/>
                      </a:endParaRPr>
                    </a:p>
                    <a:p>
                      <a:pPr marL="0" marR="0" algn="just">
                        <a:lnSpc>
                          <a:spcPct val="107000"/>
                        </a:lnSpc>
                        <a:spcBef>
                          <a:spcPts val="0"/>
                        </a:spcBef>
                        <a:spcAft>
                          <a:spcPts val="0"/>
                        </a:spcAft>
                        <a:tabLst>
                          <a:tab pos="-457200" algn="l"/>
                        </a:tabLst>
                      </a:pPr>
                      <a:r>
                        <a:rPr lang="en-US" sz="2000" dirty="0">
                          <a:effectLst/>
                        </a:rPr>
                        <a:t> </a:t>
                      </a:r>
                    </a:p>
                    <a:p>
                      <a:pPr marL="0" marR="0" algn="just">
                        <a:lnSpc>
                          <a:spcPct val="107000"/>
                        </a:lnSpc>
                        <a:spcBef>
                          <a:spcPts val="0"/>
                        </a:spcBef>
                        <a:spcAft>
                          <a:spcPts val="0"/>
                        </a:spcAft>
                        <a:tabLst>
                          <a:tab pos="-457200" algn="l"/>
                        </a:tabLst>
                      </a:pPr>
                      <a:r>
                        <a:rPr lang="en-US" sz="2000" dirty="0">
                          <a:effectLst/>
                        </a:rPr>
                        <a:t> </a:t>
                      </a:r>
                    </a:p>
                    <a:p>
                      <a:pPr marL="0" marR="0" algn="just">
                        <a:lnSpc>
                          <a:spcPct val="107000"/>
                        </a:lnSpc>
                        <a:spcBef>
                          <a:spcPts val="0"/>
                        </a:spcBef>
                        <a:spcAft>
                          <a:spcPts val="0"/>
                        </a:spcAft>
                        <a:tabLst>
                          <a:tab pos="-457200" algn="l"/>
                        </a:tabLst>
                      </a:pPr>
                      <a:endParaRPr lang="en-US" sz="2000" dirty="0" smtClean="0">
                        <a:effectLst/>
                        <a:latin typeface="+mn-lt"/>
                        <a:ea typeface="Times New Roman" panose="02020603050405020304" pitchFamily="18" charset="0"/>
                        <a:cs typeface="Times New Roman" panose="02020603050405020304" pitchFamily="18" charset="0"/>
                      </a:endParaRP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r>
                        <a:rPr lang="en-US" sz="2000" baseline="0" dirty="0" smtClean="0">
                          <a:effectLst/>
                        </a:rPr>
                        <a:t>CERHI has achieved her 4 year target as at April 2018  with</a:t>
                      </a:r>
                      <a:r>
                        <a:rPr lang="en-US" sz="2000" baseline="0" dirty="0" smtClean="0">
                          <a:solidFill>
                            <a:schemeClr val="tx1"/>
                          </a:solidFill>
                          <a:effectLst/>
                        </a:rPr>
                        <a:t> (507 regional students reached)</a:t>
                      </a: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tabLst>
                          <a:tab pos="-457200" algn="l"/>
                        </a:tabLst>
                      </a:pPr>
                      <a:endParaRPr lang="en-US" sz="2000" dirty="0" smtClean="0">
                        <a:solidFill>
                          <a:srgbClr val="FFFF00"/>
                        </a:solidFill>
                        <a:effectLst/>
                        <a:latin typeface="+mn-lt"/>
                        <a:ea typeface="Times New Roman" panose="02020603050405020304" pitchFamily="18" charset="0"/>
                        <a:cs typeface="Times New Roman" panose="02020603050405020304" pitchFamily="18" charset="0"/>
                      </a:endParaRPr>
                    </a:p>
                  </a:txBody>
                  <a:tcPr marL="51431" marR="51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469900" y="854075"/>
          <a:ext cx="8291514" cy="5881688"/>
        </p:xfrm>
        <a:graphic>
          <a:graphicData uri="http://schemas.openxmlformats.org/drawingml/2006/table">
            <a:tbl>
              <a:tblPr firstRow="1" bandRow="1">
                <a:tableStyleId>{69012ECD-51FC-41F1-AA8D-1B2483CD663E}</a:tableStyleId>
              </a:tblPr>
              <a:tblGrid>
                <a:gridCol w="1796179"/>
                <a:gridCol w="2787162"/>
                <a:gridCol w="1218013"/>
                <a:gridCol w="2490160"/>
              </a:tblGrid>
              <a:tr h="1217051">
                <a:tc>
                  <a:txBody>
                    <a:bodyPr/>
                    <a:lstStyle/>
                    <a:p>
                      <a:pPr marL="0" marR="0" algn="l">
                        <a:lnSpc>
                          <a:spcPct val="107000"/>
                        </a:lnSpc>
                        <a:spcBef>
                          <a:spcPts val="0"/>
                        </a:spcBef>
                        <a:spcAft>
                          <a:spcPts val="0"/>
                        </a:spcAft>
                        <a:tabLst>
                          <a:tab pos="-457200" algn="l"/>
                        </a:tabLst>
                      </a:pPr>
                      <a:r>
                        <a:rPr lang="en-US" sz="2200" dirty="0">
                          <a:effectLst/>
                        </a:rPr>
                        <a:t>Disbursement Linked Indicator</a:t>
                      </a:r>
                      <a:endParaRPr lang="en-US" sz="2200" b="1" dirty="0">
                        <a:effectLst/>
                        <a:latin typeface="+mn-lt"/>
                        <a:ea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tabLst>
                          <a:tab pos="-457200" algn="l"/>
                        </a:tabLst>
                      </a:pPr>
                      <a:r>
                        <a:rPr lang="en-US" sz="2200" dirty="0">
                          <a:effectLst/>
                        </a:rPr>
                        <a:t>Action to be </a:t>
                      </a:r>
                      <a:r>
                        <a:rPr lang="en-US" sz="2200" dirty="0" smtClean="0">
                          <a:effectLst/>
                        </a:rPr>
                        <a:t>Completed</a:t>
                      </a:r>
                    </a:p>
                    <a:p>
                      <a:pPr marL="0" marR="0" algn="l">
                        <a:lnSpc>
                          <a:spcPct val="107000"/>
                        </a:lnSpc>
                        <a:spcBef>
                          <a:spcPts val="0"/>
                        </a:spcBef>
                        <a:spcAft>
                          <a:spcPts val="0"/>
                        </a:spcAft>
                        <a:tabLst>
                          <a:tab pos="-457200" algn="l"/>
                        </a:tabLst>
                      </a:pPr>
                      <a:r>
                        <a:rPr lang="en-US" sz="2200" dirty="0" smtClean="0">
                          <a:effectLst/>
                        </a:rPr>
                        <a:t>(2018 TARGET)</a:t>
                      </a:r>
                      <a:endParaRPr lang="en-US" sz="2200" b="1" dirty="0">
                        <a:effectLst/>
                        <a:latin typeface="+mn-lt"/>
                        <a:ea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200" dirty="0" smtClean="0"/>
                        <a:t>Achieved to date (2018)</a:t>
                      </a:r>
                      <a:endParaRPr lang="en-US" sz="2200" b="1" dirty="0" smtClean="0"/>
                    </a:p>
                  </a:txBody>
                  <a:tcPr marL="68570" marR="68570"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200" dirty="0" smtClean="0"/>
                        <a:t>Comments</a:t>
                      </a:r>
                      <a:r>
                        <a:rPr lang="en-US" sz="2200" baseline="0" dirty="0" smtClean="0"/>
                        <a:t> </a:t>
                      </a:r>
                      <a:endParaRPr lang="en-US" sz="2200" b="1" dirty="0"/>
                    </a:p>
                  </a:txBody>
                  <a:tcPr marL="68570" marR="68570"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4637">
                <a:tc>
                  <a:txBody>
                    <a:bodyPr/>
                    <a:lstStyle/>
                    <a:p>
                      <a:pPr marL="0" marR="0" algn="l">
                        <a:lnSpc>
                          <a:spcPct val="107000"/>
                        </a:lnSpc>
                        <a:spcBef>
                          <a:spcPts val="0"/>
                        </a:spcBef>
                        <a:spcAft>
                          <a:spcPts val="0"/>
                        </a:spcAft>
                        <a:tabLst>
                          <a:tab pos="-457200" algn="l"/>
                        </a:tabLst>
                      </a:pPr>
                      <a:r>
                        <a:rPr lang="en-US" sz="2200" dirty="0">
                          <a:effectLst/>
                        </a:rPr>
                        <a:t>DLI #2:  Excellence in education and research capacity and development impact</a:t>
                      </a:r>
                      <a:endParaRPr lang="en-US" sz="2200" dirty="0">
                        <a:effectLst/>
                        <a:latin typeface="+mn-lt"/>
                        <a:ea typeface="Times New Roman" panose="02020603050405020304" pitchFamily="18" charset="0"/>
                        <a:cs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tabLst>
                          <a:tab pos="-457200" algn="l"/>
                        </a:tabLst>
                      </a:pPr>
                      <a:r>
                        <a:rPr lang="en-US" sz="2200" dirty="0" smtClean="0">
                          <a:effectLst/>
                        </a:rPr>
                        <a:t>DLI#2.2</a:t>
                      </a:r>
                      <a:r>
                        <a:rPr lang="en-US" sz="2200" dirty="0">
                          <a:effectLst/>
                        </a:rPr>
                        <a:t>: New Master students in ACE courses of which 30% must be regional </a:t>
                      </a:r>
                      <a:r>
                        <a:rPr lang="en-US" sz="2200" dirty="0" smtClean="0">
                          <a:effectLst/>
                        </a:rPr>
                        <a:t>students</a:t>
                      </a:r>
                    </a:p>
                    <a:p>
                      <a:pPr marL="0" marR="0" algn="l">
                        <a:lnSpc>
                          <a:spcPct val="107000"/>
                        </a:lnSpc>
                        <a:spcBef>
                          <a:spcPts val="0"/>
                        </a:spcBef>
                        <a:spcAft>
                          <a:spcPts val="0"/>
                        </a:spcAft>
                        <a:tabLst>
                          <a:tab pos="-457200" algn="l"/>
                        </a:tabLst>
                      </a:pPr>
                      <a:r>
                        <a:rPr lang="en-US" sz="2200" dirty="0" smtClean="0">
                          <a:effectLst/>
                          <a:latin typeface="+mn-lt"/>
                          <a:ea typeface="Times New Roman" panose="02020603050405020304" pitchFamily="18" charset="0"/>
                          <a:cs typeface="Times New Roman" panose="02020603050405020304" pitchFamily="18" charset="0"/>
                        </a:rPr>
                        <a:t>Regional Masters – 7</a:t>
                      </a:r>
                    </a:p>
                    <a:p>
                      <a:pPr marL="0" marR="0" algn="l">
                        <a:lnSpc>
                          <a:spcPct val="107000"/>
                        </a:lnSpc>
                        <a:spcBef>
                          <a:spcPts val="0"/>
                        </a:spcBef>
                        <a:spcAft>
                          <a:spcPts val="0"/>
                        </a:spcAft>
                        <a:tabLst>
                          <a:tab pos="-457200" algn="l"/>
                        </a:tabLst>
                      </a:pPr>
                      <a:endParaRPr lang="en-US" sz="2200" dirty="0" smtClean="0">
                        <a:effectLst/>
                        <a:latin typeface="+mn-lt"/>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tabLst>
                          <a:tab pos="-457200" algn="l"/>
                        </a:tabLst>
                      </a:pPr>
                      <a:endParaRPr lang="en-US" sz="2200" dirty="0">
                        <a:effectLst/>
                        <a:latin typeface="+mn-lt"/>
                        <a:ea typeface="Times New Roman" panose="02020603050405020304" pitchFamily="18" charset="0"/>
                        <a:cs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tabLst>
                          <a:tab pos="-457200" algn="l"/>
                        </a:tabLst>
                      </a:pPr>
                      <a:r>
                        <a:rPr lang="en-US" sz="2200" dirty="0" smtClean="0">
                          <a:effectLst/>
                          <a:latin typeface="+mn-lt"/>
                          <a:ea typeface="Times New Roman" panose="02020603050405020304" pitchFamily="18" charset="0"/>
                          <a:cs typeface="Times New Roman" panose="02020603050405020304" pitchFamily="18" charset="0"/>
                        </a:rPr>
                        <a:t>11 students are currently on CERHI program</a:t>
                      </a:r>
                      <a:endParaRPr lang="en-US" sz="2200" dirty="0">
                        <a:effectLst/>
                        <a:latin typeface="+mn-lt"/>
                        <a:ea typeface="Times New Roman" panose="02020603050405020304" pitchFamily="18" charset="0"/>
                        <a:cs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tabLst>
                          <a:tab pos="-457200" algn="l"/>
                        </a:tabLst>
                      </a:pPr>
                      <a:r>
                        <a:rPr lang="en-US" sz="2200" dirty="0" smtClean="0">
                          <a:effectLst/>
                          <a:latin typeface="+mn-lt"/>
                          <a:ea typeface="Times New Roman" panose="02020603050405020304" pitchFamily="18" charset="0"/>
                          <a:cs typeface="Times New Roman" panose="02020603050405020304" pitchFamily="18" charset="0"/>
                        </a:rPr>
                        <a:t>7 Students from Ghana</a:t>
                      </a:r>
                      <a:r>
                        <a:rPr lang="en-US" sz="2200" baseline="0" dirty="0" smtClean="0">
                          <a:effectLst/>
                          <a:latin typeface="+mn-lt"/>
                          <a:ea typeface="Times New Roman" panose="02020603050405020304" pitchFamily="18" charset="0"/>
                          <a:cs typeface="Times New Roman" panose="02020603050405020304" pitchFamily="18" charset="0"/>
                        </a:rPr>
                        <a:t> </a:t>
                      </a:r>
                      <a:r>
                        <a:rPr lang="en-US" sz="2200" dirty="0" smtClean="0">
                          <a:effectLst/>
                          <a:latin typeface="+mn-lt"/>
                          <a:ea typeface="Times New Roman" panose="02020603050405020304" pitchFamily="18" charset="0"/>
                          <a:cs typeface="Times New Roman" panose="02020603050405020304" pitchFamily="18" charset="0"/>
                        </a:rPr>
                        <a:t>and 4 students from Guinea are</a:t>
                      </a:r>
                      <a:r>
                        <a:rPr lang="en-US" sz="2200" baseline="0" dirty="0" smtClean="0">
                          <a:effectLst/>
                          <a:latin typeface="+mn-lt"/>
                          <a:ea typeface="Times New Roman" panose="02020603050405020304" pitchFamily="18" charset="0"/>
                          <a:cs typeface="Times New Roman" panose="02020603050405020304" pitchFamily="18" charset="0"/>
                        </a:rPr>
                        <a:t> currently on the 2017/2018 </a:t>
                      </a:r>
                      <a:r>
                        <a:rPr lang="en-US" sz="2200" dirty="0" smtClean="0">
                          <a:effectLst/>
                          <a:latin typeface="+mn-lt"/>
                          <a:ea typeface="Times New Roman" panose="02020603050405020304" pitchFamily="18" charset="0"/>
                          <a:cs typeface="Times New Roman" panose="02020603050405020304" pitchFamily="18" charset="0"/>
                        </a:rPr>
                        <a:t>Masters </a:t>
                      </a:r>
                      <a:r>
                        <a:rPr lang="en-US" sz="2200" dirty="0" err="1" smtClean="0">
                          <a:effectLst/>
                          <a:latin typeface="+mn-lt"/>
                          <a:ea typeface="Times New Roman" panose="02020603050405020304" pitchFamily="18" charset="0"/>
                          <a:cs typeface="Times New Roman" panose="02020603050405020304" pitchFamily="18" charset="0"/>
                        </a:rPr>
                        <a:t>programme</a:t>
                      </a:r>
                      <a:r>
                        <a:rPr lang="en-US" sz="2200" baseline="0" dirty="0" smtClean="0">
                          <a:effectLst/>
                          <a:latin typeface="+mn-lt"/>
                          <a:ea typeface="Times New Roman" panose="02020603050405020304" pitchFamily="18" charset="0"/>
                          <a:cs typeface="Times New Roman" panose="02020603050405020304" pitchFamily="18" charset="0"/>
                        </a:rPr>
                        <a:t> and 24 students from Ghana, Malawi, Guinea and Cameroon have been enrolled on the 2018/2019 session </a:t>
                      </a:r>
                      <a:endParaRPr lang="en-US" sz="2200" dirty="0" smtClean="0">
                        <a:effectLst/>
                        <a:latin typeface="+mn-lt"/>
                        <a:ea typeface="Times New Roman" panose="02020603050405020304" pitchFamily="18" charset="0"/>
                        <a:cs typeface="Times New Roman" panose="02020603050405020304" pitchFamily="18" charset="0"/>
                      </a:endParaRPr>
                    </a:p>
                  </a:txBody>
                  <a:tcPr marL="51427" marR="51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228600" y="854075"/>
          <a:ext cx="8915399" cy="6011087"/>
        </p:xfrm>
        <a:graphic>
          <a:graphicData uri="http://schemas.openxmlformats.org/drawingml/2006/table">
            <a:tbl>
              <a:tblPr/>
              <a:tblGrid>
                <a:gridCol w="1609340"/>
                <a:gridCol w="2938344"/>
                <a:gridCol w="1329004"/>
                <a:gridCol w="3038711"/>
              </a:tblGrid>
              <a:tr h="1347012">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2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2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656913">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 #2:  Excellence in education and research capacity and development impact</a:t>
                      </a: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DLI#2.3: New PhD students in ACE courses of which 30% must be regional students</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Regional PhD- 5</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DLI#2.4: No of outreach “periods” for faculty, master and PhD students</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90 Students</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10 Faculty</a:t>
                      </a: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5 (100%)</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64 (71%) students</a:t>
                      </a: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4 Students from Ghana and 1 students from Cameroon have been admitted into the 2017/2018 PhD </a:t>
                      </a:r>
                      <a:r>
                        <a:rPr kumimoji="0" lang="en-US" altLang="en-US" sz="1800" b="0" i="0" u="none" strike="noStrike" cap="none" normalizeH="0" baseline="0" dirty="0" err="1" smtClean="0">
                          <a:ln>
                            <a:noFill/>
                          </a:ln>
                          <a:solidFill>
                            <a:schemeClr val="tx1"/>
                          </a:solidFill>
                          <a:effectLst/>
                          <a:latin typeface="Calibri" panose="020F0502020204030204" pitchFamily="34" charset="0"/>
                          <a:cs typeface="Times New Roman" panose="02020603050405020304" pitchFamily="18" charset="0"/>
                        </a:rPr>
                        <a:t>programme</a:t>
                      </a:r>
                      <a:r>
                        <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rPr>
                        <a:t>. And 6 regional students have been enrolled for 2018/2019 session</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18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nn-NO" altLang="en-US" sz="18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3rd set of students will be eligible for outreach in January 2019.  </a:t>
                      </a:r>
                      <a:endParaRPr kumimoji="0" lang="en-US" altLang="en-US" sz="1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628650" y="671513"/>
          <a:ext cx="8362951" cy="6027149"/>
        </p:xfrm>
        <a:graphic>
          <a:graphicData uri="http://schemas.openxmlformats.org/drawingml/2006/table">
            <a:tbl>
              <a:tblPr/>
              <a:tblGrid>
                <a:gridCol w="1233665"/>
                <a:gridCol w="1805047"/>
                <a:gridCol w="2084245"/>
                <a:gridCol w="3239994"/>
              </a:tblGrid>
              <a:tr h="1365838">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2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just"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2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92049">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 #2:  Excellence in education and research capacity and development impact</a:t>
                      </a: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DLI#2.5: Certification and evaluation of quality of education programs </a:t>
                      </a: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(2 programmes)</a:t>
                      </a:r>
                    </a:p>
                    <a:p>
                      <a:pPr marL="0" marR="0" lvl="0" indent="0" algn="just"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Agency for Public Health Education on Accreditation (APHEA) (50%)</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National Universities Commission</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 At institutional accreditation stage . Submitted self evaluation as at December 2018</a:t>
                      </a:r>
                    </a:p>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 Have achieved accreditation for the 9 courses.</a:t>
                      </a: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950"/>
            <a:ext cx="7886700" cy="657225"/>
          </a:xfrm>
        </p:spPr>
        <p:txBody>
          <a:bodyPr>
            <a:normAutofit fontScale="90000"/>
          </a:bodyPr>
          <a:lstStyle/>
          <a:p>
            <a:pPr fontAlgn="auto">
              <a:spcAft>
                <a:spcPts val="0"/>
              </a:spcAft>
              <a:defRPr/>
            </a:pPr>
            <a:r>
              <a:rPr lang="en-US" dirty="0"/>
              <a:t>Disbursement Linked </a:t>
            </a:r>
            <a:r>
              <a:rPr lang="en-US" dirty="0" smtClean="0"/>
              <a:t>Indicators…</a:t>
            </a:r>
            <a:endParaRPr lang="en-US" dirty="0"/>
          </a:p>
        </p:txBody>
      </p:sp>
      <p:graphicFrame>
        <p:nvGraphicFramePr>
          <p:cNvPr id="4" name="Content Placeholder 3"/>
          <p:cNvGraphicFramePr>
            <a:graphicFrameLocks noGrp="1"/>
          </p:cNvGraphicFramePr>
          <p:nvPr>
            <p:ph idx="1"/>
          </p:nvPr>
        </p:nvGraphicFramePr>
        <p:xfrm>
          <a:off x="628650" y="693738"/>
          <a:ext cx="8178800" cy="5402662"/>
        </p:xfrm>
        <a:graphic>
          <a:graphicData uri="http://schemas.openxmlformats.org/drawingml/2006/table">
            <a:tbl>
              <a:tblPr/>
              <a:tblGrid>
                <a:gridCol w="1446213"/>
                <a:gridCol w="2344737"/>
                <a:gridCol w="1524000"/>
                <a:gridCol w="2863850"/>
              </a:tblGrid>
              <a:tr h="1097362">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dirty="0" smtClean="0">
                          <a:ln>
                            <a:noFill/>
                          </a:ln>
                          <a:solidFill>
                            <a:schemeClr val="bg1"/>
                          </a:solidFill>
                          <a:effectLst/>
                          <a:latin typeface="Calibri" panose="020F0502020204030204" pitchFamily="34" charset="0"/>
                          <a:cs typeface="Arial" panose="020B0604020202020204" pitchFamily="34" charset="0"/>
                        </a:rPr>
                        <a:t>Disbursement Linked Indicator</a:t>
                      </a:r>
                      <a:endParaRPr kumimoji="0" lang="en-US" altLang="en-US" sz="2200" b="1" i="0" u="none" strike="noStrike" cap="none" normalizeH="0" baseline="0" dirty="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Action to be Completed</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(2018 TARGET)</a:t>
                      </a:r>
                      <a:endParaRPr kumimoji="0" lang="en-US" altLang="en-US" sz="2200" b="1" i="0" u="none" strike="noStrike" cap="none" normalizeH="0" baseline="0" smtClean="0">
                        <a:ln>
                          <a:noFill/>
                        </a:ln>
                        <a:solidFill>
                          <a:schemeClr val="bg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Achieved to date (2018)</a:t>
                      </a:r>
                    </a:p>
                  </a:txBody>
                  <a:tcPr marL="68580" marR="6858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bg1"/>
                          </a:solidFill>
                          <a:effectLst/>
                          <a:latin typeface="Calibri" panose="020F0502020204030204" pitchFamily="34" charset="0"/>
                          <a:cs typeface="Arial" panose="020B0604020202020204" pitchFamily="34" charset="0"/>
                        </a:rPr>
                        <a:t>Comments </a:t>
                      </a:r>
                    </a:p>
                  </a:txBody>
                  <a:tcPr marL="68580" marR="6858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76300">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smtClean="0">
                          <a:ln>
                            <a:noFill/>
                          </a:ln>
                          <a:solidFill>
                            <a:schemeClr val="tx1"/>
                          </a:solidFill>
                          <a:effectLst/>
                          <a:latin typeface="Calibri" panose="020F0502020204030204" pitchFamily="34" charset="0"/>
                          <a:cs typeface="Arial" panose="020B0604020202020204" pitchFamily="34" charset="0"/>
                        </a:rPr>
                        <a:t>DLI #2:  Excellence in education and research capacity and development impact</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DLI#2.6 Published articles in internationally recognized and peer reviewed journals (8 publications)</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DLI#2.7: Externally revenue generation</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(100,000)</a:t>
                      </a:r>
                    </a:p>
                    <a:p>
                      <a:pPr marL="0" marR="0" lvl="0" indent="0" algn="l" defTabSz="9144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685800">
                        <a:lnSpc>
                          <a:spcPct val="90000"/>
                        </a:lnSpc>
                        <a:spcBef>
                          <a:spcPts val="900"/>
                        </a:spcBef>
                        <a:spcAft>
                          <a:spcPts val="150"/>
                        </a:spcAft>
                        <a:buClr>
                          <a:schemeClr val="accent1"/>
                        </a:buClr>
                        <a:buSzPct val="100000"/>
                        <a:buFont typeface="Calibri" panose="020F0502020204030204" pitchFamily="34" charset="0"/>
                        <a:tabLst>
                          <a:tab pos="-457200" algn="l"/>
                        </a:tabLst>
                        <a:defRPr sz="1300">
                          <a:solidFill>
                            <a:srgbClr val="404040"/>
                          </a:solidFill>
                          <a:latin typeface="Calibri" panose="020F0502020204030204" pitchFamily="34" charset="0"/>
                        </a:defRPr>
                      </a:lvl1pPr>
                      <a:lvl2pPr marL="742950" indent="-285750" defTabSz="685800">
                        <a:lnSpc>
                          <a:spcPct val="90000"/>
                        </a:lnSpc>
                        <a:spcBef>
                          <a:spcPts val="150"/>
                        </a:spcBef>
                        <a:spcAft>
                          <a:spcPts val="300"/>
                        </a:spcAft>
                        <a:buClr>
                          <a:schemeClr val="accent1"/>
                        </a:buClr>
                        <a:buFont typeface="Calibri" panose="020F0502020204030204" pitchFamily="34" charset="0"/>
                        <a:tabLst>
                          <a:tab pos="-457200" algn="l"/>
                        </a:tabLst>
                        <a:defRPr sz="1600">
                          <a:solidFill>
                            <a:srgbClr val="404040"/>
                          </a:solidFill>
                          <a:latin typeface="Calibri" panose="020F0502020204030204" pitchFamily="34" charset="0"/>
                        </a:defRPr>
                      </a:lvl2pPr>
                      <a:lvl3pPr marL="11430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3pPr>
                      <a:lvl4pPr marL="16002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4pPr>
                      <a:lvl5pPr marL="2057400" indent="-228600" defTabSz="68580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5pPr>
                      <a:lvl6pPr marL="25146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6pPr>
                      <a:lvl7pPr marL="29718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7pPr>
                      <a:lvl8pPr marL="34290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8pPr>
                      <a:lvl9pPr marL="3886200" indent="-228600" defTabSz="685800" eaLnBrk="0" fontAlgn="base" hangingPunct="0">
                        <a:lnSpc>
                          <a:spcPct val="90000"/>
                        </a:lnSpc>
                        <a:spcBef>
                          <a:spcPts val="150"/>
                        </a:spcBef>
                        <a:spcAft>
                          <a:spcPts val="300"/>
                        </a:spcAft>
                        <a:buClr>
                          <a:schemeClr val="accent1"/>
                        </a:buClr>
                        <a:buFont typeface="Calibri" panose="020F0502020204030204" pitchFamily="34" charset="0"/>
                        <a:tabLst>
                          <a:tab pos="-457200" algn="l"/>
                        </a:tabLst>
                        <a:defRPr sz="900">
                          <a:solidFill>
                            <a:srgbClr val="404040"/>
                          </a:solidFill>
                          <a:latin typeface="Calibri" panose="020F0502020204030204" pitchFamily="34" charset="0"/>
                        </a:defRPr>
                      </a:lvl9pPr>
                    </a:lstStyle>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96 (1,200%)</a:t>
                      </a: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endParaRPr kumimoji="0" lang="en-US" altLang="en-US" sz="22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endParaRPr>
                    </a:p>
                    <a:p>
                      <a:pPr marL="0" marR="0" lvl="0" indent="0" algn="l" defTabSz="685800" rtl="0" eaLnBrk="1" fontAlgn="base" latinLnBrk="0" hangingPunct="1">
                        <a:lnSpc>
                          <a:spcPct val="107000"/>
                        </a:lnSpc>
                        <a:spcBef>
                          <a:spcPct val="0"/>
                        </a:spcBef>
                        <a:spcAft>
                          <a:spcPct val="0"/>
                        </a:spcAft>
                        <a:buClrTx/>
                        <a:buSzTx/>
                        <a:buFontTx/>
                        <a:buNone/>
                        <a:tabLst>
                          <a:tab pos="-457200" algn="l"/>
                        </a:tabLst>
                      </a:pPr>
                      <a:r>
                        <a:rPr kumimoji="0" lang="en-US" altLang="en-US" sz="2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$185,497.38</a:t>
                      </a:r>
                      <a:endParaRPr kumimoji="0" lang="en-US" altLang="en-US" sz="2200" b="0" i="0" u="none" strike="noStrike" cap="none" normalizeH="0" baseline="0" dirty="0" smtClean="0">
                        <a:ln>
                          <a:noFill/>
                        </a:ln>
                        <a:solidFill>
                          <a:srgbClr val="000000"/>
                        </a:solidFill>
                        <a:effectLst/>
                        <a:latin typeface="Calibri" panose="020F0502020204030204" pitchFamily="34" charset="0"/>
                        <a:cs typeface="Times New Roman" panose="02020603050405020304" pitchFamily="18"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900"/>
                        </a:spcBef>
                        <a:spcAft>
                          <a:spcPts val="150"/>
                        </a:spcAft>
                        <a:buClr>
                          <a:schemeClr val="accent1"/>
                        </a:buClr>
                        <a:buSzPct val="100000"/>
                        <a:buFont typeface="Calibri" panose="020F0502020204030204" pitchFamily="34" charset="0"/>
                        <a:defRPr sz="1300">
                          <a:solidFill>
                            <a:srgbClr val="404040"/>
                          </a:solidFill>
                          <a:latin typeface="Calibri" panose="020F0502020204030204" pitchFamily="34" charset="0"/>
                        </a:defRPr>
                      </a:lvl1pPr>
                      <a:lvl2pPr marL="742950" indent="-285750">
                        <a:lnSpc>
                          <a:spcPct val="90000"/>
                        </a:lnSpc>
                        <a:spcBef>
                          <a:spcPts val="150"/>
                        </a:spcBef>
                        <a:spcAft>
                          <a:spcPts val="300"/>
                        </a:spcAft>
                        <a:buClr>
                          <a:schemeClr val="accent1"/>
                        </a:buClr>
                        <a:buFont typeface="Calibri" panose="020F0502020204030204" pitchFamily="34" charset="0"/>
                        <a:defRPr sz="1600">
                          <a:solidFill>
                            <a:srgbClr val="404040"/>
                          </a:solidFill>
                          <a:latin typeface="Calibri" panose="020F0502020204030204" pitchFamily="34" charset="0"/>
                        </a:defRPr>
                      </a:lvl2pPr>
                      <a:lvl3pPr marL="1143000" indent="-2286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3pPr>
                      <a:lvl4pPr marL="1600200" indent="-2286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4pPr>
                      <a:lvl5pPr marL="2057400" indent="-22860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5pPr>
                      <a:lvl6pPr marL="2514600" indent="-2286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6pPr>
                      <a:lvl7pPr marL="2971800" indent="-2286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7pPr>
                      <a:lvl8pPr marL="3429000" indent="-2286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8pPr>
                      <a:lvl9pPr marL="3886200" indent="-228600" eaLnBrk="0" fontAlgn="base" hangingPunct="0">
                        <a:lnSpc>
                          <a:spcPct val="90000"/>
                        </a:lnSpc>
                        <a:spcBef>
                          <a:spcPts val="150"/>
                        </a:spcBef>
                        <a:spcAft>
                          <a:spcPts val="300"/>
                        </a:spcAft>
                        <a:buClr>
                          <a:schemeClr val="accent1"/>
                        </a:buClr>
                        <a:buFont typeface="Calibri" panose="020F0502020204030204" pitchFamily="34" charset="0"/>
                        <a:defRPr sz="900">
                          <a:solidFill>
                            <a:srgbClr val="404040"/>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This DLI has consistently been over achieved.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CERHI’s has achieved her 2018 target for this DLI.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txBody>
                  <a:tcPr marL="51435" marR="5143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4508</TotalTime>
  <Words>1351</Words>
  <Application>Microsoft Office PowerPoint</Application>
  <PresentationFormat>On-screen Show (4:3)</PresentationFormat>
  <Paragraphs>248</Paragraphs>
  <Slides>19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Perpetua</vt:lpstr>
      <vt:lpstr>Arial</vt:lpstr>
      <vt:lpstr>Franklin Gothic Book</vt:lpstr>
      <vt:lpstr>Wingdings 2</vt:lpstr>
      <vt:lpstr>Calibri</vt:lpstr>
      <vt:lpstr>Times New Roman</vt:lpstr>
      <vt:lpstr>Symbol</vt:lpstr>
      <vt:lpstr>Wingdings</vt:lpstr>
      <vt:lpstr>Equity</vt:lpstr>
      <vt:lpstr>CENTRE OF EXCELLENCE IN REPRODUCTIVE HEALTH INNOVATION (CERHI)</vt:lpstr>
      <vt:lpstr>Content</vt:lpstr>
      <vt:lpstr>Update Slide on implementation</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Disbursement Linked Indicators…</vt:lpstr>
      <vt:lpstr>CERHI FUNDS UTILIZATION</vt:lpstr>
      <vt:lpstr>Key goals for 2019</vt:lpstr>
      <vt:lpstr>Action plan/priorities for DLIs not achieved</vt:lpstr>
      <vt:lpstr>  Action Plan to accelerate fund utilization </vt:lpstr>
      <vt:lpstr>Major Challenges?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wb111813</dc:creator>
  <cp:lastModifiedBy>VIVIAN</cp:lastModifiedBy>
  <cp:revision>367</cp:revision>
  <cp:lastPrinted>2015-04-13T21:55:35Z</cp:lastPrinted>
  <dcterms:created xsi:type="dcterms:W3CDTF">2012-04-22T18:21:32Z</dcterms:created>
  <dcterms:modified xsi:type="dcterms:W3CDTF">2019-01-09T18:06:34Z</dcterms:modified>
</cp:coreProperties>
</file>